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6" r:id="rId3"/>
    <p:sldId id="258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D4B"/>
    <a:srgbClr val="0B2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75558" autoAdjust="0"/>
  </p:normalViewPr>
  <p:slideViewPr>
    <p:cSldViewPr>
      <p:cViewPr varScale="1">
        <p:scale>
          <a:sx n="84" d="100"/>
          <a:sy n="84" d="100"/>
        </p:scale>
        <p:origin x="-23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1829605-E03C-4E83-A863-49DF394CFE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25226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Klicken Sie, um die Formate des Vorlagentextes zu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C71BE2D-EDC0-47D6-A153-A191D8ABF7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35844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  <p:sp>
        <p:nvSpPr>
          <p:cNvPr id="266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 defTabSz="947738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 defTabSz="947738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 defTabSz="947738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 defTabSz="947738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fld id="{EA5B3F88-B163-4461-A3E7-B76C48C2A5BF}" type="slidenum">
              <a:rPr lang="de-DE" altLang="de-DE" sz="1200" b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de-DE" altLang="de-DE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 defTabSz="947738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 defTabSz="947738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 defTabSz="947738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 defTabSz="947738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fld id="{A17E012D-304F-465E-B930-2A1D6527F91F}" type="slidenum">
              <a:rPr lang="de-DE" altLang="de-DE" sz="1200" b="0">
                <a:solidFill>
                  <a:schemeClr val="tx1"/>
                </a:solidFill>
                <a:latin typeface="Times New Roman" pitchFamily="18" charset="0"/>
              </a:rPr>
              <a:pPr/>
              <a:t>2</a:t>
            </a:fld>
            <a:endParaRPr lang="de-DE" altLang="de-DE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fld id="{1592DF14-DAE2-4FB5-8DC7-575655E14ABF}" type="slidenum">
              <a:rPr lang="de-DE" altLang="de-DE" sz="1200" b="0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de-DE" altLang="de-DE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z="13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fld id="{D737087A-AB87-4ECB-9405-A79B92A132AC}" type="slidenum">
              <a:rPr lang="de-DE" altLang="de-DE" sz="1200" b="0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de-DE" altLang="de-DE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fld id="{BFC7443A-2F44-4D96-AEA5-E87C9AB24A00}" type="slidenum">
              <a:rPr lang="de-DE" altLang="de-DE" sz="1200" b="0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lang="de-DE" altLang="de-DE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409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fld id="{46FECE09-8CF7-4F34-8B39-A11A974964DB}" type="slidenum">
              <a:rPr lang="de-DE" altLang="de-DE" sz="1200" b="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de-DE" altLang="de-DE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 defTabSz="9461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fld id="{8A119B10-1ABB-44F5-9F5A-E3FA33E69460}" type="slidenum">
              <a:rPr lang="de-DE" altLang="de-DE" sz="1200" b="0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de-DE" altLang="de-DE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31"/>
          <p:cNvSpPr>
            <a:spLocks noChangeShapeType="1"/>
          </p:cNvSpPr>
          <p:nvPr/>
        </p:nvSpPr>
        <p:spPr bwMode="auto">
          <a:xfrm>
            <a:off x="-12700" y="1168400"/>
            <a:ext cx="9144000" cy="0"/>
          </a:xfrm>
          <a:prstGeom prst="line">
            <a:avLst/>
          </a:prstGeom>
          <a:noFill/>
          <a:ln w="6350">
            <a:solidFill>
              <a:srgbClr val="0B2A5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Line 1032"/>
          <p:cNvSpPr>
            <a:spLocks noChangeShapeType="1"/>
          </p:cNvSpPr>
          <p:nvPr/>
        </p:nvSpPr>
        <p:spPr bwMode="auto">
          <a:xfrm>
            <a:off x="0" y="1346200"/>
            <a:ext cx="9144000" cy="0"/>
          </a:xfrm>
          <a:prstGeom prst="line">
            <a:avLst/>
          </a:prstGeom>
          <a:noFill/>
          <a:ln w="6350">
            <a:solidFill>
              <a:srgbClr val="0B2A5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6" name="Picture 1046" descr="logo_bl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434975"/>
            <a:ext cx="19256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82663" y="2703513"/>
            <a:ext cx="7504112" cy="1143000"/>
          </a:xfrm>
          <a:extLst/>
        </p:spPr>
        <p:txBody>
          <a:bodyPr tIns="0"/>
          <a:lstStyle>
            <a:lvl1pPr>
              <a:defRPr sz="3600" b="1">
                <a:solidFill>
                  <a:srgbClr val="0B2A51"/>
                </a:solidFill>
              </a:defRPr>
            </a:lvl1pPr>
          </a:lstStyle>
          <a:p>
            <a:pPr lvl="0"/>
            <a:r>
              <a:rPr lang="de-DE" altLang="de-DE" noProof="0" smtClean="0"/>
              <a:t>Klicken Sie, um das Titelformat zu bearbeiten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638800"/>
            <a:ext cx="7467600" cy="685800"/>
          </a:xfrm>
        </p:spPr>
        <p:txBody>
          <a:bodyPr tIns="0" anchor="ctr"/>
          <a:lstStyle>
            <a:lvl1pPr marL="0" indent="0">
              <a:spcBef>
                <a:spcPct val="0"/>
              </a:spcBef>
              <a:defRPr sz="2400">
                <a:solidFill>
                  <a:srgbClr val="0B2A51"/>
                </a:solidFill>
              </a:defRPr>
            </a:lvl1pPr>
          </a:lstStyle>
          <a:p>
            <a:pPr lvl="0"/>
            <a:r>
              <a:rPr lang="de-DE" altLang="de-DE" noProof="0" smtClean="0"/>
              <a:t>Ort, Datum</a:t>
            </a:r>
          </a:p>
        </p:txBody>
      </p:sp>
    </p:spTree>
    <p:extLst>
      <p:ext uri="{BB962C8B-B14F-4D97-AF65-F5344CB8AC3E}">
        <p14:creationId xmlns:p14="http://schemas.microsoft.com/office/powerpoint/2010/main" val="133521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TU Dresden, </a:t>
            </a:r>
            <a:fld id="{2933F00C-C2A1-4CCD-92D6-4023C59ED629}" type="datetime1">
              <a:rPr lang="de-DE" altLang="de-DE"/>
              <a:pPr>
                <a:defRPr/>
              </a:pPr>
              <a:t>23.07.2015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Präsentationsname XYZ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AF89908E-A717-4D94-94D6-565394BDE76F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von XYZ</a:t>
            </a:r>
          </a:p>
        </p:txBody>
      </p:sp>
    </p:spTree>
    <p:extLst>
      <p:ext uri="{BB962C8B-B14F-4D97-AF65-F5344CB8AC3E}">
        <p14:creationId xmlns:p14="http://schemas.microsoft.com/office/powerpoint/2010/main" val="106633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7175" y="1676400"/>
            <a:ext cx="1874838" cy="4419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7900" y="1676400"/>
            <a:ext cx="5476875" cy="44196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TU Dresden, </a:t>
            </a:r>
            <a:fld id="{32FB94AC-360A-448F-9EEE-0DF05679E86D}" type="datetime1">
              <a:rPr lang="de-DE" altLang="de-DE"/>
              <a:pPr>
                <a:defRPr/>
              </a:pPr>
              <a:t>23.07.2015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Präsentationsname XYZ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9FE553C9-875C-4585-9E6B-C87730CDA2AC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von XYZ</a:t>
            </a:r>
          </a:p>
        </p:txBody>
      </p:sp>
    </p:spTree>
    <p:extLst>
      <p:ext uri="{BB962C8B-B14F-4D97-AF65-F5344CB8AC3E}">
        <p14:creationId xmlns:p14="http://schemas.microsoft.com/office/powerpoint/2010/main" val="188922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dirty="0" smtClean="0"/>
              <a:t>TU Dresden, 12.06.2015</a:t>
            </a:r>
            <a:endParaRPr lang="de-DE" alt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Präsentationsname XYZ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7E2EB34B-0469-4DB6-8A1C-D8C1CF1BCE4C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von XYZ</a:t>
            </a:r>
          </a:p>
        </p:txBody>
      </p:sp>
    </p:spTree>
    <p:extLst>
      <p:ext uri="{BB962C8B-B14F-4D97-AF65-F5344CB8AC3E}">
        <p14:creationId xmlns:p14="http://schemas.microsoft.com/office/powerpoint/2010/main" val="8160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TU Dresden, </a:t>
            </a:r>
            <a:fld id="{EF2B3046-EA56-4A8F-BBC7-95D62E247E6F}" type="datetime1">
              <a:rPr lang="de-DE" altLang="de-DE"/>
              <a:pPr>
                <a:defRPr/>
              </a:pPr>
              <a:t>23.07.2015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Präsentationsname XYZ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7F6E1C4C-2741-49F5-9D97-4828410F73FC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von XYZ</a:t>
            </a:r>
          </a:p>
        </p:txBody>
      </p:sp>
    </p:spTree>
    <p:extLst>
      <p:ext uri="{BB962C8B-B14F-4D97-AF65-F5344CB8AC3E}">
        <p14:creationId xmlns:p14="http://schemas.microsoft.com/office/powerpoint/2010/main" val="254222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90600" y="2590800"/>
            <a:ext cx="3657600" cy="3505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0600" y="2590800"/>
            <a:ext cx="3657600" cy="3505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TU Dresden, </a:t>
            </a:r>
            <a:fld id="{5894FFB4-32D9-4597-BBC1-3D6512ED1937}" type="datetime1">
              <a:rPr lang="de-DE" altLang="de-DE"/>
              <a:pPr>
                <a:defRPr/>
              </a:pPr>
              <a:t>23.07.2015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Präsentationsname XYZ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D1CF3F2D-EF0F-4F2A-AB80-CE8C7D4FB228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von XYZ</a:t>
            </a:r>
          </a:p>
        </p:txBody>
      </p:sp>
    </p:spTree>
    <p:extLst>
      <p:ext uri="{BB962C8B-B14F-4D97-AF65-F5344CB8AC3E}">
        <p14:creationId xmlns:p14="http://schemas.microsoft.com/office/powerpoint/2010/main" val="303495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TU Dresden, </a:t>
            </a:r>
            <a:fld id="{D74FD90D-AAFB-41EA-9F96-0B8E6727AD74}" type="datetime1">
              <a:rPr lang="de-DE" altLang="de-DE"/>
              <a:pPr>
                <a:defRPr/>
              </a:pPr>
              <a:t>23.07.2015</a:t>
            </a:fld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Präsentationsname XYZ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2013387B-9C3D-4EC6-AA77-CD8E25D6F37E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von XYZ</a:t>
            </a:r>
          </a:p>
        </p:txBody>
      </p:sp>
    </p:spTree>
    <p:extLst>
      <p:ext uri="{BB962C8B-B14F-4D97-AF65-F5344CB8AC3E}">
        <p14:creationId xmlns:p14="http://schemas.microsoft.com/office/powerpoint/2010/main" val="142451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TU Dresden, </a:t>
            </a:r>
            <a:fld id="{154ACFB2-8125-4A4F-BCF3-AC8A2267A341}" type="datetime1">
              <a:rPr lang="de-DE" altLang="de-DE"/>
              <a:pPr>
                <a:defRPr/>
              </a:pPr>
              <a:t>23.07.2015</a:t>
            </a:fld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Präsentationsname XYZ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74E7AE12-DFAF-4F10-81F1-7C354F95728E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von XYZ</a:t>
            </a:r>
          </a:p>
        </p:txBody>
      </p:sp>
    </p:spTree>
    <p:extLst>
      <p:ext uri="{BB962C8B-B14F-4D97-AF65-F5344CB8AC3E}">
        <p14:creationId xmlns:p14="http://schemas.microsoft.com/office/powerpoint/2010/main" val="403141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TU Dresden, </a:t>
            </a:r>
            <a:fld id="{DD0C7CB0-8144-4151-AF4A-F0CFCDBC8E8F}" type="datetime1">
              <a:rPr lang="de-DE" altLang="de-DE"/>
              <a:pPr>
                <a:defRPr/>
              </a:pPr>
              <a:t>23.07.2015</a:t>
            </a:fld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Präsentationsname XYZ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A0456CFD-59C9-4376-AC40-073D9732E470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von XYZ</a:t>
            </a:r>
          </a:p>
        </p:txBody>
      </p:sp>
    </p:spTree>
    <p:extLst>
      <p:ext uri="{BB962C8B-B14F-4D97-AF65-F5344CB8AC3E}">
        <p14:creationId xmlns:p14="http://schemas.microsoft.com/office/powerpoint/2010/main" val="299582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TU Dresden, </a:t>
            </a:r>
            <a:fld id="{9BA5C4BD-AB3F-4B0F-A773-EDB578FD81D8}" type="datetime1">
              <a:rPr lang="de-DE" altLang="de-DE"/>
              <a:pPr>
                <a:defRPr/>
              </a:pPr>
              <a:t>23.07.2015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Präsentationsname XYZ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ED99A9B4-142D-42B7-8935-52453D4E7AD2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von XYZ</a:t>
            </a:r>
          </a:p>
        </p:txBody>
      </p:sp>
    </p:spTree>
    <p:extLst>
      <p:ext uri="{BB962C8B-B14F-4D97-AF65-F5344CB8AC3E}">
        <p14:creationId xmlns:p14="http://schemas.microsoft.com/office/powerpoint/2010/main" val="22228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TU Dresden, </a:t>
            </a:r>
            <a:fld id="{8B75CDBC-9C26-4809-A3C8-4C63F4198D76}" type="datetime1">
              <a:rPr lang="de-DE" altLang="de-DE"/>
              <a:pPr>
                <a:defRPr/>
              </a:pPr>
              <a:t>23.07.2015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Präsentationsname XYZ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B0310BBF-6773-4CD9-A0E0-719C78DE29FE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von XYZ</a:t>
            </a:r>
          </a:p>
        </p:txBody>
      </p:sp>
    </p:spTree>
    <p:extLst>
      <p:ext uri="{BB962C8B-B14F-4D97-AF65-F5344CB8AC3E}">
        <p14:creationId xmlns:p14="http://schemas.microsoft.com/office/powerpoint/2010/main" val="155267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7900" y="1676400"/>
            <a:ext cx="75041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90800"/>
            <a:ext cx="7467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324600"/>
            <a:ext cx="2057400" cy="266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+mn-lt"/>
              </a:defRPr>
            </a:lvl1pPr>
          </a:lstStyle>
          <a:p>
            <a:pPr>
              <a:defRPr/>
            </a:pPr>
            <a:r>
              <a:rPr lang="de-DE" altLang="de-DE"/>
              <a:t>TU Dresden, </a:t>
            </a:r>
            <a:fld id="{8E432BAB-5F77-460E-8F00-A23FE9DDB78D}" type="datetime1">
              <a:rPr lang="de-DE" altLang="de-DE"/>
              <a:pPr>
                <a:defRPr/>
              </a:pPr>
              <a:t>23.07.2015</a:t>
            </a:fld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b="0">
                <a:latin typeface="+mn-lt"/>
              </a:defRPr>
            </a:lvl1pPr>
          </a:lstStyle>
          <a:p>
            <a:pPr>
              <a:defRPr/>
            </a:pPr>
            <a:r>
              <a:rPr lang="de-DE" altLang="de-DE"/>
              <a:t>Präsentationsname XYZ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Folie </a:t>
            </a:r>
            <a:fld id="{CEFF5CBC-CA04-432E-903F-8492A16CC356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von XYZ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0" y="1123950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1033" name="Picture 15" descr="TU_Logo_90_HKS4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438150"/>
            <a:ext cx="1443037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400" kern="1200">
          <a:solidFill>
            <a:srgbClr val="001D4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400" kern="1200">
          <a:solidFill>
            <a:srgbClr val="001D4B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 kern="1200">
          <a:solidFill>
            <a:srgbClr val="001D4B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kern="1200">
          <a:solidFill>
            <a:srgbClr val="001D4B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400" kern="1200">
          <a:solidFill>
            <a:srgbClr val="001D4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72138"/>
            <a:ext cx="2301875" cy="685800"/>
          </a:xfrm>
        </p:spPr>
        <p:txBody>
          <a:bodyPr/>
          <a:lstStyle/>
          <a:p>
            <a:pPr eaLnBrk="1" hangingPunct="1"/>
            <a:r>
              <a:rPr lang="de-DE" altLang="de-DE" sz="1400" dirty="0" smtClean="0"/>
              <a:t>Berlin, 12. Juni 2015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990600" y="1200150"/>
            <a:ext cx="7467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anchor="ctr"/>
          <a:lstStyle/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rgbClr val="FFFFFF"/>
                </a:solidFill>
                <a:latin typeface="Verdana" pitchFamily="34" charset="0"/>
              </a:rPr>
              <a:t>Fakultätsname XYZ</a:t>
            </a:r>
            <a:r>
              <a:rPr lang="de-DE" altLang="de-DE" b="0">
                <a:solidFill>
                  <a:srgbClr val="FFFFFF"/>
                </a:solidFill>
                <a:latin typeface="Verdana" pitchFamily="34" charset="0"/>
              </a:rPr>
              <a:t> Fachrichtung XYZ Institutsname XYZ, Professur XYZ</a:t>
            </a:r>
            <a:endParaRPr lang="de-DE" altLang="de-DE" sz="2400" b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76" name="Rechteck 5"/>
          <p:cNvSpPr>
            <a:spLocks noChangeArrowheads="1"/>
          </p:cNvSpPr>
          <p:nvPr/>
        </p:nvSpPr>
        <p:spPr bwMode="auto">
          <a:xfrm>
            <a:off x="1258888" y="2205038"/>
            <a:ext cx="69850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</a:pPr>
            <a:r>
              <a:rPr lang="de-DE" sz="2800" i="1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Kompetenzen</a:t>
            </a:r>
          </a:p>
          <a:p>
            <a:pPr eaLnBrk="1" hangingPunct="1">
              <a:spcBef>
                <a:spcPts val="1200"/>
              </a:spcBef>
            </a:pPr>
            <a:r>
              <a:rPr lang="de-DE" sz="2000" b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„…Kompetenzen…. sind solche Fähigkeiten oder Dispositionen, die ein sinnvolles und fruchtbares Handeln </a:t>
            </a:r>
            <a:br>
              <a:rPr lang="de-DE" sz="2000" b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</a:br>
            <a:r>
              <a:rPr lang="de-DE" sz="2000" b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in offenen, komplexen, manchmal auch chaotischen Situationen erlauben, die also ein selbstorganisiertes Handeln unter gedanklicher und gegenständlicher Unsicherheit ermöglichen.“</a:t>
            </a:r>
          </a:p>
          <a:p>
            <a:pPr eaLnBrk="1" hangingPunct="1"/>
            <a:r>
              <a:rPr lang="de-DE" sz="1400" b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 </a:t>
            </a:r>
            <a:br>
              <a:rPr lang="de-DE" sz="1400" b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</a:br>
            <a:r>
              <a:rPr lang="de-DE" sz="1400" b="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(Erpenbeck und Rosenstiel: Handbuch Kompetenzmessung, Stuttgart </a:t>
            </a:r>
            <a:r>
              <a:rPr lang="de-DE" sz="1400" b="0" baseline="30000">
                <a:solidFill>
                  <a:schemeClr val="tx1"/>
                </a:solidFill>
                <a:latin typeface="Arial" charset="0"/>
                <a:ea typeface="Calibri" pitchFamily="34" charset="0"/>
                <a:cs typeface="Arial" charset="0"/>
              </a:rPr>
              <a:t>2</a:t>
            </a:r>
            <a:r>
              <a:rPr lang="de-DE" sz="1400" b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2007)</a:t>
            </a:r>
            <a:endParaRPr lang="de-DE" sz="1400" b="0">
              <a:solidFill>
                <a:schemeClr val="tx1"/>
              </a:solidFill>
            </a:endParaRPr>
          </a:p>
        </p:txBody>
      </p:sp>
      <p:pic>
        <p:nvPicPr>
          <p:cNvPr id="3077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838" y="5256213"/>
            <a:ext cx="1085850" cy="14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2A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TU Dresden, </a:t>
            </a:r>
            <a:fld id="{83B736C8-04F1-4204-B08F-C4702D671073}" type="datetime1">
              <a:rPr lang="de-DE" altLang="de-DE"/>
              <a:pPr>
                <a:defRPr/>
              </a:pPr>
              <a:t>23.07.2015</a:t>
            </a:fld>
            <a:endParaRPr lang="de-DE" alt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Kompetenz</a:t>
            </a:r>
          </a:p>
        </p:txBody>
      </p:sp>
      <p:sp>
        <p:nvSpPr>
          <p:cNvPr id="410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r>
              <a:rPr lang="de-DE" altLang="de-DE" b="0">
                <a:latin typeface="Verdana" pitchFamily="34" charset="0"/>
              </a:rPr>
              <a:t>Folie </a:t>
            </a:r>
            <a:fld id="{20408111-7C02-4AB2-AFE8-72C9AFF7B306}" type="slidenum">
              <a:rPr lang="de-DE" altLang="de-DE" b="0">
                <a:latin typeface="Verdana" pitchFamily="34" charset="0"/>
              </a:rPr>
              <a:pPr/>
              <a:t>2</a:t>
            </a:fld>
            <a:r>
              <a:rPr lang="de-DE" altLang="de-DE" b="0">
                <a:latin typeface="Verdana" pitchFamily="34" charset="0"/>
              </a:rPr>
              <a:t> von XYZ</a:t>
            </a:r>
          </a:p>
        </p:txBody>
      </p:sp>
      <p:sp>
        <p:nvSpPr>
          <p:cNvPr id="4101" name="Text Box 61"/>
          <p:cNvSpPr txBox="1">
            <a:spLocks noChangeArrowheads="1"/>
          </p:cNvSpPr>
          <p:nvPr/>
        </p:nvSpPr>
        <p:spPr bwMode="auto">
          <a:xfrm>
            <a:off x="2555875" y="355600"/>
            <a:ext cx="561657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300"/>
              </a:spcAft>
            </a:pPr>
            <a:r>
              <a:rPr lang="de-DE" altLang="de-DE" sz="3200" b="0">
                <a:solidFill>
                  <a:srgbClr val="FFC000"/>
                </a:solidFill>
                <a:latin typeface="Arial" charset="0"/>
                <a:cs typeface="Arial" charset="0"/>
              </a:rPr>
              <a:t>Beruflicher Handlungsprozess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/>
        </p:nvSpPr>
        <p:spPr bwMode="auto">
          <a:xfrm rot="56686">
            <a:off x="1374775" y="1436688"/>
            <a:ext cx="6078538" cy="3878262"/>
          </a:xfrm>
          <a:prstGeom prst="ellipse">
            <a:avLst/>
          </a:prstGeom>
          <a:solidFill>
            <a:srgbClr val="C0C0C0">
              <a:alpha val="60000"/>
            </a:srgbClr>
          </a:solidFill>
          <a:ln w="1905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endParaRPr lang="de-DE" sz="2400"/>
          </a:p>
        </p:txBody>
      </p:sp>
      <p:sp>
        <p:nvSpPr>
          <p:cNvPr id="4103" name="Oval 7"/>
          <p:cNvSpPr>
            <a:spLocks noChangeAspect="1" noChangeArrowheads="1"/>
          </p:cNvSpPr>
          <p:nvPr/>
        </p:nvSpPr>
        <p:spPr bwMode="auto">
          <a:xfrm>
            <a:off x="1654175" y="1597025"/>
            <a:ext cx="5448300" cy="2497138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de-DE" altLang="de-DE" sz="2400"/>
          </a:p>
        </p:txBody>
      </p:sp>
      <p:sp>
        <p:nvSpPr>
          <p:cNvPr id="13" name="Oval 8"/>
          <p:cNvSpPr>
            <a:spLocks noChangeAspect="1" noChangeArrowheads="1"/>
          </p:cNvSpPr>
          <p:nvPr/>
        </p:nvSpPr>
        <p:spPr bwMode="auto">
          <a:xfrm rot="-8372166">
            <a:off x="1322388" y="2871788"/>
            <a:ext cx="4030662" cy="1830387"/>
          </a:xfrm>
          <a:prstGeom prst="ellipse">
            <a:avLst/>
          </a:prstGeom>
          <a:solidFill>
            <a:srgbClr val="777777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de-DE" altLang="de-DE" sz="2400"/>
          </a:p>
        </p:txBody>
      </p:sp>
      <p:sp>
        <p:nvSpPr>
          <p:cNvPr id="4105" name="Freeform 9"/>
          <p:cNvSpPr>
            <a:spLocks noChangeAspect="1"/>
          </p:cNvSpPr>
          <p:nvPr/>
        </p:nvSpPr>
        <p:spPr bwMode="auto">
          <a:xfrm rot="-1764443">
            <a:off x="5888038" y="1639888"/>
            <a:ext cx="1736725" cy="1971675"/>
          </a:xfrm>
          <a:custGeom>
            <a:avLst/>
            <a:gdLst>
              <a:gd name="T0" fmla="*/ 2147483647 w 10000"/>
              <a:gd name="T1" fmla="*/ 2147483647 h 9692"/>
              <a:gd name="T2" fmla="*/ 2147483647 w 10000"/>
              <a:gd name="T3" fmla="*/ 2147483647 h 9692"/>
              <a:gd name="T4" fmla="*/ 2147483647 w 10000"/>
              <a:gd name="T5" fmla="*/ 2147483647 h 9692"/>
              <a:gd name="T6" fmla="*/ 2147483647 w 10000"/>
              <a:gd name="T7" fmla="*/ 2147483647 h 9692"/>
              <a:gd name="T8" fmla="*/ 2147483647 w 10000"/>
              <a:gd name="T9" fmla="*/ 2147483647 h 9692"/>
              <a:gd name="T10" fmla="*/ 2147483647 w 10000"/>
              <a:gd name="T11" fmla="*/ 2147483647 h 96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0"/>
              <a:gd name="T19" fmla="*/ 0 h 9692"/>
              <a:gd name="T20" fmla="*/ 10000 w 10000"/>
              <a:gd name="T21" fmla="*/ 9692 h 96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0" h="9692">
                <a:moveTo>
                  <a:pt x="9225" y="8291"/>
                </a:moveTo>
                <a:cubicBezTo>
                  <a:pt x="8033" y="9285"/>
                  <a:pt x="4618" y="9692"/>
                  <a:pt x="3216" y="9463"/>
                </a:cubicBezTo>
                <a:cubicBezTo>
                  <a:pt x="1217" y="8803"/>
                  <a:pt x="772" y="8232"/>
                  <a:pt x="297" y="6839"/>
                </a:cubicBezTo>
                <a:cubicBezTo>
                  <a:pt x="0" y="5488"/>
                  <a:pt x="1168" y="3547"/>
                  <a:pt x="2220" y="2481"/>
                </a:cubicBezTo>
                <a:cubicBezTo>
                  <a:pt x="3368" y="1313"/>
                  <a:pt x="5422" y="0"/>
                  <a:pt x="8194" y="480"/>
                </a:cubicBezTo>
                <a:cubicBezTo>
                  <a:pt x="9836" y="687"/>
                  <a:pt x="9959" y="1396"/>
                  <a:pt x="10000" y="1349"/>
                </a:cubicBezTo>
              </a:path>
            </a:pathLst>
          </a:custGeom>
          <a:noFill/>
          <a:ln w="38100" cmpd="sng">
            <a:solidFill>
              <a:srgbClr val="CC0099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Freeform 96"/>
          <p:cNvSpPr>
            <a:spLocks noChangeAspect="1"/>
          </p:cNvSpPr>
          <p:nvPr/>
        </p:nvSpPr>
        <p:spPr bwMode="auto">
          <a:xfrm>
            <a:off x="1979613" y="2084388"/>
            <a:ext cx="5627687" cy="3486150"/>
          </a:xfrm>
          <a:custGeom>
            <a:avLst/>
            <a:gdLst>
              <a:gd name="T0" fmla="*/ 2147483647 w 3168"/>
              <a:gd name="T1" fmla="*/ 2147483647 h 1688"/>
              <a:gd name="T2" fmla="*/ 2147483647 w 3168"/>
              <a:gd name="T3" fmla="*/ 2147483647 h 1688"/>
              <a:gd name="T4" fmla="*/ 2147483647 w 3168"/>
              <a:gd name="T5" fmla="*/ 2147483647 h 1688"/>
              <a:gd name="T6" fmla="*/ 2147483647 w 3168"/>
              <a:gd name="T7" fmla="*/ 2147483647 h 1688"/>
              <a:gd name="T8" fmla="*/ 2147483647 w 3168"/>
              <a:gd name="T9" fmla="*/ 2147483647 h 1688"/>
              <a:gd name="T10" fmla="*/ 2147483647 w 3168"/>
              <a:gd name="T11" fmla="*/ 2147483647 h 1688"/>
              <a:gd name="T12" fmla="*/ 2147483647 w 3168"/>
              <a:gd name="T13" fmla="*/ 2147483647 h 1688"/>
              <a:gd name="T14" fmla="*/ 2147483647 w 3168"/>
              <a:gd name="T15" fmla="*/ 2147483647 h 1688"/>
              <a:gd name="T16" fmla="*/ 2147483647 w 3168"/>
              <a:gd name="T17" fmla="*/ 2147483647 h 16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68"/>
              <a:gd name="T28" fmla="*/ 0 h 1688"/>
              <a:gd name="T29" fmla="*/ 3168 w 3168"/>
              <a:gd name="T30" fmla="*/ 1688 h 168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68" h="1688">
                <a:moveTo>
                  <a:pt x="3168" y="1528"/>
                </a:moveTo>
                <a:cubicBezTo>
                  <a:pt x="2480" y="1608"/>
                  <a:pt x="1792" y="1688"/>
                  <a:pt x="1296" y="1528"/>
                </a:cubicBezTo>
                <a:cubicBezTo>
                  <a:pt x="800" y="1368"/>
                  <a:pt x="352" y="808"/>
                  <a:pt x="192" y="568"/>
                </a:cubicBezTo>
                <a:cubicBezTo>
                  <a:pt x="32" y="328"/>
                  <a:pt x="0" y="176"/>
                  <a:pt x="336" y="88"/>
                </a:cubicBezTo>
                <a:cubicBezTo>
                  <a:pt x="672" y="0"/>
                  <a:pt x="1824" y="0"/>
                  <a:pt x="2208" y="40"/>
                </a:cubicBezTo>
                <a:cubicBezTo>
                  <a:pt x="2592" y="80"/>
                  <a:pt x="2792" y="136"/>
                  <a:pt x="2640" y="328"/>
                </a:cubicBezTo>
                <a:cubicBezTo>
                  <a:pt x="2488" y="520"/>
                  <a:pt x="1520" y="1000"/>
                  <a:pt x="1296" y="1192"/>
                </a:cubicBezTo>
                <a:cubicBezTo>
                  <a:pt x="1072" y="1384"/>
                  <a:pt x="1000" y="1432"/>
                  <a:pt x="1296" y="1480"/>
                </a:cubicBezTo>
                <a:cubicBezTo>
                  <a:pt x="1592" y="1528"/>
                  <a:pt x="2776" y="1488"/>
                  <a:pt x="3072" y="1480"/>
                </a:cubicBezTo>
              </a:path>
            </a:pathLst>
          </a:custGeom>
          <a:noFill/>
          <a:ln w="34925" cap="flat" cmpd="sng">
            <a:solidFill>
              <a:srgbClr val="0070C0"/>
            </a:solidFill>
            <a:prstDash val="lgDash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7" name="Text Box 34"/>
          <p:cNvSpPr txBox="1">
            <a:spLocks noChangeArrowheads="1"/>
          </p:cNvSpPr>
          <p:nvPr/>
        </p:nvSpPr>
        <p:spPr bwMode="auto">
          <a:xfrm>
            <a:off x="6515100" y="1778000"/>
            <a:ext cx="2089150" cy="738188"/>
          </a:xfrm>
          <a:prstGeom prst="rect">
            <a:avLst/>
          </a:prstGeom>
          <a:solidFill>
            <a:srgbClr val="F8F8F8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de-DE" altLang="de-DE" sz="2400" b="0">
                <a:solidFill>
                  <a:srgbClr val="000000"/>
                </a:solidFill>
              </a:rPr>
              <a:t>Arbeitsgegen-stand/Produkt</a:t>
            </a:r>
            <a:endParaRPr lang="de-DE" altLang="de-DE" sz="2400" b="0"/>
          </a:p>
        </p:txBody>
      </p:sp>
      <p:sp>
        <p:nvSpPr>
          <p:cNvPr id="4108" name="Text Box 60"/>
          <p:cNvSpPr txBox="1">
            <a:spLocks noChangeArrowheads="1"/>
          </p:cNvSpPr>
          <p:nvPr/>
        </p:nvSpPr>
        <p:spPr bwMode="auto">
          <a:xfrm>
            <a:off x="2562225" y="2286000"/>
            <a:ext cx="3233738" cy="430213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54000" tIns="10800" rIns="54000" bIns="0">
            <a:flatTx/>
          </a:bodyPr>
          <a:lstStyle>
            <a:lvl1pPr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de-DE" altLang="de-DE" sz="2400" b="0"/>
              <a:t>Methoden/ Verfahren</a:t>
            </a:r>
          </a:p>
        </p:txBody>
      </p:sp>
      <p:sp>
        <p:nvSpPr>
          <p:cNvPr id="4109" name="Line 65"/>
          <p:cNvSpPr>
            <a:spLocks noChangeAspect="1" noChangeShapeType="1"/>
          </p:cNvSpPr>
          <p:nvPr/>
        </p:nvSpPr>
        <p:spPr bwMode="auto">
          <a:xfrm>
            <a:off x="2484438" y="2781300"/>
            <a:ext cx="3230562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Rectangle 31"/>
          <p:cNvSpPr>
            <a:spLocks noChangeAspect="1" noChangeArrowheads="1"/>
          </p:cNvSpPr>
          <p:nvPr/>
        </p:nvSpPr>
        <p:spPr bwMode="auto">
          <a:xfrm>
            <a:off x="5818188" y="2652713"/>
            <a:ext cx="738187" cy="68738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endParaRPr lang="de-DE" sz="2400"/>
          </a:p>
        </p:txBody>
      </p:sp>
      <p:sp>
        <p:nvSpPr>
          <p:cNvPr id="4111" name="Text Box 33"/>
          <p:cNvSpPr txBox="1">
            <a:spLocks noChangeAspect="1" noChangeArrowheads="1"/>
          </p:cNvSpPr>
          <p:nvPr/>
        </p:nvSpPr>
        <p:spPr bwMode="auto">
          <a:xfrm>
            <a:off x="466725" y="2084388"/>
            <a:ext cx="1801813" cy="792162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18000" bIns="36000"/>
          <a:lstStyle>
            <a:lvl1pPr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de-DE" altLang="de-DE" sz="2400" b="0">
                <a:solidFill>
                  <a:srgbClr val="000000"/>
                </a:solidFill>
              </a:rPr>
              <a:t>Ausführende Handlung</a:t>
            </a:r>
            <a:endParaRPr lang="de-DE" altLang="de-DE" sz="2400" b="0"/>
          </a:p>
        </p:txBody>
      </p:sp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2022226" y="2497374"/>
            <a:ext cx="468313" cy="989012"/>
            <a:chOff x="624" y="2592"/>
            <a:chExt cx="288" cy="672"/>
          </a:xfrm>
          <a:solidFill>
            <a:schemeClr val="accent6"/>
          </a:solidFill>
        </p:grpSpPr>
        <p:sp>
          <p:nvSpPr>
            <p:cNvPr id="22" name="Oval 11"/>
            <p:cNvSpPr>
              <a:spLocks noChangeAspect="1" noChangeArrowheads="1"/>
            </p:cNvSpPr>
            <p:nvPr/>
          </p:nvSpPr>
          <p:spPr bwMode="auto">
            <a:xfrm>
              <a:off x="672" y="2592"/>
              <a:ext cx="192" cy="19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eaLnBrk="1" hangingPunct="1">
                <a:defRPr/>
              </a:pPr>
              <a:endParaRPr lang="de-DE" sz="2400"/>
            </a:p>
          </p:txBody>
        </p:sp>
        <p:sp>
          <p:nvSpPr>
            <p:cNvPr id="23" name="Line 12"/>
            <p:cNvSpPr>
              <a:spLocks noChangeAspect="1" noChangeShapeType="1"/>
            </p:cNvSpPr>
            <p:nvPr/>
          </p:nvSpPr>
          <p:spPr bwMode="auto">
            <a:xfrm>
              <a:off x="768" y="2784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  <p:sp>
          <p:nvSpPr>
            <p:cNvPr id="24" name="Line 13"/>
            <p:cNvSpPr>
              <a:spLocks noChangeAspect="1" noChangeShapeType="1"/>
            </p:cNvSpPr>
            <p:nvPr/>
          </p:nvSpPr>
          <p:spPr bwMode="auto">
            <a:xfrm>
              <a:off x="624" y="2880"/>
              <a:ext cx="144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  <p:sp>
          <p:nvSpPr>
            <p:cNvPr id="25" name="Line 14"/>
            <p:cNvSpPr>
              <a:spLocks noChangeAspect="1" noChangeShapeType="1"/>
            </p:cNvSpPr>
            <p:nvPr/>
          </p:nvSpPr>
          <p:spPr bwMode="auto">
            <a:xfrm flipV="1">
              <a:off x="768" y="2832"/>
              <a:ext cx="144" cy="4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  <p:sp>
          <p:nvSpPr>
            <p:cNvPr id="26" name="Line 15"/>
            <p:cNvSpPr>
              <a:spLocks noChangeAspect="1" noChangeShapeType="1"/>
            </p:cNvSpPr>
            <p:nvPr/>
          </p:nvSpPr>
          <p:spPr bwMode="auto">
            <a:xfrm flipH="1">
              <a:off x="672" y="3072"/>
              <a:ext cx="96" cy="19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  <p:sp>
          <p:nvSpPr>
            <p:cNvPr id="27" name="Line 16"/>
            <p:cNvSpPr>
              <a:spLocks noChangeAspect="1" noChangeShapeType="1"/>
            </p:cNvSpPr>
            <p:nvPr/>
          </p:nvSpPr>
          <p:spPr bwMode="auto">
            <a:xfrm>
              <a:off x="768" y="3072"/>
              <a:ext cx="144" cy="19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</p:grpSp>
      <p:grpSp>
        <p:nvGrpSpPr>
          <p:cNvPr id="3" name="Gruppieren 83"/>
          <p:cNvGrpSpPr>
            <a:grpSpLocks/>
          </p:cNvGrpSpPr>
          <p:nvPr/>
        </p:nvGrpSpPr>
        <p:grpSpPr bwMode="auto">
          <a:xfrm>
            <a:off x="2392363" y="2830513"/>
            <a:ext cx="3322637" cy="3297237"/>
            <a:chOff x="2176463" y="2901950"/>
            <a:chExt cx="3322637" cy="3297877"/>
          </a:xfrm>
        </p:grpSpPr>
        <p:sp>
          <p:nvSpPr>
            <p:cNvPr id="4140" name="Text Box 33"/>
            <p:cNvSpPr txBox="1">
              <a:spLocks noChangeAspect="1" noChangeArrowheads="1"/>
            </p:cNvSpPr>
            <p:nvPr/>
          </p:nvSpPr>
          <p:spPr bwMode="auto">
            <a:xfrm>
              <a:off x="2483768" y="4653007"/>
              <a:ext cx="1800895" cy="154682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18000" bIns="36000"/>
            <a:lstStyle>
              <a:lvl1pPr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1pPr>
              <a:lvl2pPr marL="742950" indent="-285750"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2pPr>
              <a:lvl3pPr marL="1143000" indent="-228600"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3pPr>
              <a:lvl4pPr marL="1600200" indent="-228600"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4pPr>
              <a:lvl5pPr marL="2057400" indent="-228600"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de-DE" altLang="de-DE" sz="2400" b="0">
                  <a:solidFill>
                    <a:srgbClr val="000000"/>
                  </a:solidFill>
                </a:rPr>
                <a:t>Planende, bewertende + steuernde Handlung</a:t>
              </a:r>
              <a:endParaRPr lang="de-DE" altLang="de-DE" sz="2400" b="0"/>
            </a:p>
          </p:txBody>
        </p:sp>
        <p:sp>
          <p:nvSpPr>
            <p:cNvPr id="30" name="Line 17"/>
            <p:cNvSpPr>
              <a:spLocks noChangeAspect="1" noChangeShapeType="1"/>
            </p:cNvSpPr>
            <p:nvPr/>
          </p:nvSpPr>
          <p:spPr bwMode="auto">
            <a:xfrm flipH="1" flipV="1">
              <a:off x="2176463" y="3203634"/>
              <a:ext cx="1847850" cy="1122580"/>
            </a:xfrm>
            <a:prstGeom prst="line">
              <a:avLst/>
            </a:prstGeom>
            <a:solidFill>
              <a:schemeClr val="accent4"/>
            </a:solidFill>
            <a:ln w="31750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de-DE" b="0"/>
            </a:p>
          </p:txBody>
        </p:sp>
        <p:sp>
          <p:nvSpPr>
            <p:cNvPr id="31" name="Line 18"/>
            <p:cNvSpPr>
              <a:spLocks noChangeAspect="1" noChangeShapeType="1"/>
            </p:cNvSpPr>
            <p:nvPr/>
          </p:nvSpPr>
          <p:spPr bwMode="auto">
            <a:xfrm flipH="1" flipV="1">
              <a:off x="4211638" y="2901950"/>
              <a:ext cx="0" cy="1249605"/>
            </a:xfrm>
            <a:prstGeom prst="line">
              <a:avLst/>
            </a:prstGeom>
            <a:solidFill>
              <a:schemeClr val="accent4"/>
            </a:solidFill>
            <a:ln w="3175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eaLnBrk="1" hangingPunct="1">
                <a:defRPr/>
              </a:pPr>
              <a:endParaRPr lang="de-DE" b="0"/>
            </a:p>
          </p:txBody>
        </p:sp>
        <p:sp>
          <p:nvSpPr>
            <p:cNvPr id="32" name="Line 62"/>
            <p:cNvSpPr>
              <a:spLocks noChangeShapeType="1"/>
            </p:cNvSpPr>
            <p:nvPr/>
          </p:nvSpPr>
          <p:spPr bwMode="auto">
            <a:xfrm flipV="1">
              <a:off x="4486275" y="3398933"/>
              <a:ext cx="1012825" cy="927280"/>
            </a:xfrm>
            <a:prstGeom prst="line">
              <a:avLst/>
            </a:prstGeom>
            <a:solidFill>
              <a:schemeClr val="accent4"/>
            </a:solidFill>
            <a:ln w="31750">
              <a:solidFill>
                <a:srgbClr val="000000"/>
              </a:solidFill>
              <a:round/>
              <a:headEnd type="triangle" w="sm" len="sm"/>
              <a:tailEnd type="triangle" w="sm" len="sm"/>
            </a:ln>
          </p:spPr>
          <p:txBody>
            <a:bodyPr/>
            <a:lstStyle/>
            <a:p>
              <a:pPr eaLnBrk="1" hangingPunct="1">
                <a:defRPr/>
              </a:pPr>
              <a:endParaRPr lang="de-DE" b="0"/>
            </a:p>
          </p:txBody>
        </p:sp>
      </p:grp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4211389" y="4100749"/>
            <a:ext cx="471487" cy="989012"/>
            <a:chOff x="624" y="2592"/>
            <a:chExt cx="288" cy="672"/>
          </a:xfrm>
          <a:solidFill>
            <a:schemeClr val="accent4"/>
          </a:solidFill>
        </p:grpSpPr>
        <p:sp>
          <p:nvSpPr>
            <p:cNvPr id="34" name="Oval 20"/>
            <p:cNvSpPr>
              <a:spLocks noChangeAspect="1" noChangeArrowheads="1"/>
            </p:cNvSpPr>
            <p:nvPr/>
          </p:nvSpPr>
          <p:spPr bwMode="auto">
            <a:xfrm>
              <a:off x="672" y="2592"/>
              <a:ext cx="192" cy="19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eaLnBrk="1" hangingPunct="1">
                <a:defRPr/>
              </a:pPr>
              <a:endParaRPr lang="de-DE" sz="2400"/>
            </a:p>
          </p:txBody>
        </p:sp>
        <p:sp>
          <p:nvSpPr>
            <p:cNvPr id="35" name="Line 21"/>
            <p:cNvSpPr>
              <a:spLocks noChangeAspect="1" noChangeShapeType="1"/>
            </p:cNvSpPr>
            <p:nvPr/>
          </p:nvSpPr>
          <p:spPr bwMode="auto">
            <a:xfrm>
              <a:off x="768" y="2784"/>
              <a:ext cx="0" cy="2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  <p:sp>
          <p:nvSpPr>
            <p:cNvPr id="36" name="Line 22"/>
            <p:cNvSpPr>
              <a:spLocks noChangeAspect="1" noChangeShapeType="1"/>
            </p:cNvSpPr>
            <p:nvPr/>
          </p:nvSpPr>
          <p:spPr bwMode="auto">
            <a:xfrm>
              <a:off x="624" y="2880"/>
              <a:ext cx="144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  <p:sp>
          <p:nvSpPr>
            <p:cNvPr id="37" name="Line 23"/>
            <p:cNvSpPr>
              <a:spLocks noChangeAspect="1" noChangeShapeType="1"/>
            </p:cNvSpPr>
            <p:nvPr/>
          </p:nvSpPr>
          <p:spPr bwMode="auto">
            <a:xfrm flipV="1">
              <a:off x="768" y="2832"/>
              <a:ext cx="144" cy="4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  <p:sp>
          <p:nvSpPr>
            <p:cNvPr id="38" name="Line 24"/>
            <p:cNvSpPr>
              <a:spLocks noChangeAspect="1" noChangeShapeType="1"/>
            </p:cNvSpPr>
            <p:nvPr/>
          </p:nvSpPr>
          <p:spPr bwMode="auto">
            <a:xfrm flipH="1">
              <a:off x="672" y="3072"/>
              <a:ext cx="96" cy="19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  <p:sp>
          <p:nvSpPr>
            <p:cNvPr id="39" name="Line 25"/>
            <p:cNvSpPr>
              <a:spLocks noChangeAspect="1" noChangeShapeType="1"/>
            </p:cNvSpPr>
            <p:nvPr/>
          </p:nvSpPr>
          <p:spPr bwMode="auto">
            <a:xfrm>
              <a:off x="768" y="3072"/>
              <a:ext cx="144" cy="19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/>
            </a:p>
          </p:txBody>
        </p:sp>
      </p:grpSp>
      <p:grpSp>
        <p:nvGrpSpPr>
          <p:cNvPr id="8" name="Gruppieren 85"/>
          <p:cNvGrpSpPr>
            <a:grpSpLocks/>
          </p:cNvGrpSpPr>
          <p:nvPr/>
        </p:nvGrpSpPr>
        <p:grpSpPr bwMode="auto">
          <a:xfrm>
            <a:off x="5724525" y="3236913"/>
            <a:ext cx="2087563" cy="1295400"/>
            <a:chOff x="5508104" y="3357563"/>
            <a:chExt cx="2088232" cy="1295573"/>
          </a:xfrm>
        </p:grpSpPr>
        <p:sp>
          <p:nvSpPr>
            <p:cNvPr id="4137" name="Line 94"/>
            <p:cNvSpPr>
              <a:spLocks noChangeShapeType="1"/>
            </p:cNvSpPr>
            <p:nvPr/>
          </p:nvSpPr>
          <p:spPr bwMode="auto">
            <a:xfrm>
              <a:off x="6443663" y="3357563"/>
              <a:ext cx="1081087" cy="100806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prstDash val="sysDot"/>
              <a:round/>
              <a:headEnd type="stealth" w="med" len="med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8" name="Line 95"/>
            <p:cNvSpPr>
              <a:spLocks noChangeShapeType="1"/>
            </p:cNvSpPr>
            <p:nvPr/>
          </p:nvSpPr>
          <p:spPr bwMode="auto">
            <a:xfrm flipH="1">
              <a:off x="6948488" y="4365625"/>
              <a:ext cx="503237" cy="0"/>
            </a:xfrm>
            <a:prstGeom prst="line">
              <a:avLst/>
            </a:prstGeom>
            <a:noFill/>
            <a:ln w="41275">
              <a:solidFill>
                <a:srgbClr val="00B050"/>
              </a:solidFill>
              <a:prstDash val="sysDot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9" name="Line 93"/>
            <p:cNvSpPr>
              <a:spLocks noChangeShapeType="1"/>
            </p:cNvSpPr>
            <p:nvPr/>
          </p:nvSpPr>
          <p:spPr bwMode="auto">
            <a:xfrm flipV="1">
              <a:off x="5508104" y="4653135"/>
              <a:ext cx="2088232" cy="1"/>
            </a:xfrm>
            <a:prstGeom prst="line">
              <a:avLst/>
            </a:prstGeom>
            <a:noFill/>
            <a:ln w="44450">
              <a:solidFill>
                <a:srgbClr val="00B050"/>
              </a:solidFill>
              <a:prstDash val="sysDot"/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9" name="Gruppieren 88"/>
          <p:cNvGrpSpPr>
            <a:grpSpLocks/>
          </p:cNvGrpSpPr>
          <p:nvPr/>
        </p:nvGrpSpPr>
        <p:grpSpPr bwMode="auto">
          <a:xfrm>
            <a:off x="7699375" y="3686175"/>
            <a:ext cx="1081088" cy="1590675"/>
            <a:chOff x="7483798" y="3805928"/>
            <a:chExt cx="1080120" cy="1591572"/>
          </a:xfrm>
        </p:grpSpPr>
        <p:grpSp>
          <p:nvGrpSpPr>
            <p:cNvPr id="10" name="Group 85"/>
            <p:cNvGrpSpPr>
              <a:grpSpLocks noChangeAspect="1"/>
            </p:cNvGrpSpPr>
            <p:nvPr/>
          </p:nvGrpSpPr>
          <p:grpSpPr bwMode="auto">
            <a:xfrm>
              <a:off x="7669213" y="4292600"/>
              <a:ext cx="431800" cy="1104900"/>
              <a:chOff x="4080" y="3360"/>
              <a:chExt cx="264" cy="614"/>
            </a:xfrm>
            <a:solidFill>
              <a:schemeClr val="accent3"/>
            </a:solidFill>
          </p:grpSpPr>
          <p:sp>
            <p:nvSpPr>
              <p:cNvPr id="47" name="Oval 86"/>
              <p:cNvSpPr>
                <a:spLocks noChangeAspect="1" noChangeArrowheads="1"/>
              </p:cNvSpPr>
              <p:nvPr/>
            </p:nvSpPr>
            <p:spPr bwMode="auto">
              <a:xfrm>
                <a:off x="4080" y="3360"/>
                <a:ext cx="177" cy="178"/>
              </a:xfrm>
              <a:prstGeom prst="ellipse">
                <a:avLst/>
              </a:prstGeom>
              <a:grpFill/>
              <a:ln w="2857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2400" b="0"/>
              </a:p>
            </p:txBody>
          </p:sp>
          <p:sp>
            <p:nvSpPr>
              <p:cNvPr id="48" name="Line 8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75" y="3534"/>
                <a:ext cx="0" cy="271"/>
              </a:xfrm>
              <a:prstGeom prst="line">
                <a:avLst/>
              </a:prstGeom>
              <a:grpFill/>
              <a:ln w="28575">
                <a:solidFill>
                  <a:srgbClr val="92D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b="0"/>
              </a:p>
            </p:txBody>
          </p:sp>
          <p:sp>
            <p:nvSpPr>
              <p:cNvPr id="49" name="Line 88"/>
              <p:cNvSpPr>
                <a:spLocks noChangeAspect="1" noChangeShapeType="1"/>
              </p:cNvSpPr>
              <p:nvPr/>
            </p:nvSpPr>
            <p:spPr bwMode="auto">
              <a:xfrm>
                <a:off x="4175" y="3601"/>
                <a:ext cx="169" cy="0"/>
              </a:xfrm>
              <a:prstGeom prst="line">
                <a:avLst/>
              </a:prstGeom>
              <a:grpFill/>
              <a:ln w="28575">
                <a:solidFill>
                  <a:srgbClr val="92D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b="0"/>
              </a:p>
            </p:txBody>
          </p:sp>
          <p:sp>
            <p:nvSpPr>
              <p:cNvPr id="50" name="Line 89"/>
              <p:cNvSpPr>
                <a:spLocks noChangeAspect="1" noChangeShapeType="1"/>
              </p:cNvSpPr>
              <p:nvPr/>
            </p:nvSpPr>
            <p:spPr bwMode="auto">
              <a:xfrm flipH="1">
                <a:off x="4107" y="3601"/>
                <a:ext cx="68" cy="102"/>
              </a:xfrm>
              <a:prstGeom prst="line">
                <a:avLst/>
              </a:prstGeom>
              <a:grpFill/>
              <a:ln w="28575">
                <a:solidFill>
                  <a:srgbClr val="92D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b="0"/>
              </a:p>
            </p:txBody>
          </p:sp>
          <p:sp>
            <p:nvSpPr>
              <p:cNvPr id="51" name="Line 90"/>
              <p:cNvSpPr>
                <a:spLocks noChangeAspect="1" noChangeShapeType="1"/>
              </p:cNvSpPr>
              <p:nvPr/>
            </p:nvSpPr>
            <p:spPr bwMode="auto">
              <a:xfrm flipH="1">
                <a:off x="4107" y="3805"/>
                <a:ext cx="68" cy="169"/>
              </a:xfrm>
              <a:prstGeom prst="line">
                <a:avLst/>
              </a:prstGeom>
              <a:grpFill/>
              <a:ln w="28575">
                <a:solidFill>
                  <a:srgbClr val="92D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b="0"/>
              </a:p>
            </p:txBody>
          </p:sp>
          <p:sp>
            <p:nvSpPr>
              <p:cNvPr id="52" name="Line 91"/>
              <p:cNvSpPr>
                <a:spLocks noChangeAspect="1" noChangeShapeType="1"/>
              </p:cNvSpPr>
              <p:nvPr/>
            </p:nvSpPr>
            <p:spPr bwMode="auto">
              <a:xfrm>
                <a:off x="4175" y="3805"/>
                <a:ext cx="135" cy="135"/>
              </a:xfrm>
              <a:prstGeom prst="line">
                <a:avLst/>
              </a:prstGeom>
              <a:grpFill/>
              <a:ln w="28575">
                <a:solidFill>
                  <a:srgbClr val="92D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b="0"/>
              </a:p>
            </p:txBody>
          </p:sp>
        </p:grpSp>
        <p:sp>
          <p:nvSpPr>
            <p:cNvPr id="46" name="Text Box 92"/>
            <p:cNvSpPr txBox="1">
              <a:spLocks noChangeArrowheads="1"/>
            </p:cNvSpPr>
            <p:nvPr/>
          </p:nvSpPr>
          <p:spPr bwMode="auto">
            <a:xfrm>
              <a:off x="7483798" y="3805928"/>
              <a:ext cx="1080120" cy="37009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lIns="36000" tIns="0" rIns="18000" bIns="0">
              <a:spAutoFit/>
            </a:bodyPr>
            <a:lstStyle/>
            <a:p>
              <a:pPr eaLnBrk="1" hangingPunct="1">
                <a:spcAft>
                  <a:spcPts val="1000"/>
                </a:spcAft>
                <a:defRPr/>
              </a:pPr>
              <a:r>
                <a:rPr lang="de-DE" sz="2400" b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Kundin</a:t>
              </a:r>
            </a:p>
          </p:txBody>
        </p:sp>
      </p:grpSp>
      <p:grpSp>
        <p:nvGrpSpPr>
          <p:cNvPr id="12" name="Gruppieren 87"/>
          <p:cNvGrpSpPr>
            <a:grpSpLocks/>
          </p:cNvGrpSpPr>
          <p:nvPr/>
        </p:nvGrpSpPr>
        <p:grpSpPr bwMode="auto">
          <a:xfrm>
            <a:off x="395288" y="3740150"/>
            <a:ext cx="1944687" cy="1657350"/>
            <a:chOff x="179512" y="3861048"/>
            <a:chExt cx="1944216" cy="1656582"/>
          </a:xfrm>
        </p:grpSpPr>
        <p:sp>
          <p:nvSpPr>
            <p:cNvPr id="4133" name="Text Box 33"/>
            <p:cNvSpPr txBox="1">
              <a:spLocks noChangeAspect="1" noChangeArrowheads="1"/>
            </p:cNvSpPr>
            <p:nvPr/>
          </p:nvSpPr>
          <p:spPr bwMode="auto">
            <a:xfrm>
              <a:off x="179512" y="4725144"/>
              <a:ext cx="1944216" cy="792486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18000" bIns="36000"/>
            <a:lstStyle>
              <a:lvl1pPr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1pPr>
              <a:lvl2pPr marL="742950" indent="-285750"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2pPr>
              <a:lvl3pPr marL="1143000" indent="-228600"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3pPr>
              <a:lvl4pPr marL="1600200" indent="-228600"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4pPr>
              <a:lvl5pPr marL="2057400" indent="-228600"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de-DE" altLang="de-DE" sz="2400" b="0">
                  <a:solidFill>
                    <a:srgbClr val="000000"/>
                  </a:solidFill>
                </a:rPr>
                <a:t>Unterstützen-de Handlung</a:t>
              </a:r>
              <a:endParaRPr lang="de-DE" altLang="de-DE" sz="2400" b="0"/>
            </a:p>
          </p:txBody>
        </p:sp>
        <p:grpSp>
          <p:nvGrpSpPr>
            <p:cNvPr id="14" name="Group 10"/>
            <p:cNvGrpSpPr>
              <a:grpSpLocks noChangeAspect="1"/>
            </p:cNvGrpSpPr>
            <p:nvPr/>
          </p:nvGrpSpPr>
          <p:grpSpPr bwMode="auto">
            <a:xfrm>
              <a:off x="755576" y="3861048"/>
              <a:ext cx="468312" cy="989013"/>
              <a:chOff x="624" y="2592"/>
              <a:chExt cx="288" cy="672"/>
            </a:xfrm>
            <a:solidFill>
              <a:schemeClr val="accent1"/>
            </a:solidFill>
          </p:grpSpPr>
          <p:sp>
            <p:nvSpPr>
              <p:cNvPr id="56" name="Oval 11"/>
              <p:cNvSpPr>
                <a:spLocks noChangeAspect="1" noChangeArrowheads="1"/>
              </p:cNvSpPr>
              <p:nvPr/>
            </p:nvSpPr>
            <p:spPr bwMode="auto">
              <a:xfrm>
                <a:off x="672" y="2592"/>
                <a:ext cx="192" cy="19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2400" b="0"/>
              </a:p>
            </p:txBody>
          </p:sp>
          <p:sp>
            <p:nvSpPr>
              <p:cNvPr id="57" name="Line 12"/>
              <p:cNvSpPr>
                <a:spLocks noChangeAspect="1" noChangeShapeType="1"/>
              </p:cNvSpPr>
              <p:nvPr/>
            </p:nvSpPr>
            <p:spPr bwMode="auto">
              <a:xfrm>
                <a:off x="768" y="2784"/>
                <a:ext cx="0" cy="288"/>
              </a:xfrm>
              <a:prstGeom prst="line">
                <a:avLst/>
              </a:prstGeom>
              <a:grp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b="0"/>
              </a:p>
            </p:txBody>
          </p:sp>
          <p:sp>
            <p:nvSpPr>
              <p:cNvPr id="58" name="Line 13"/>
              <p:cNvSpPr>
                <a:spLocks noChangeAspect="1" noChangeShapeType="1"/>
              </p:cNvSpPr>
              <p:nvPr/>
            </p:nvSpPr>
            <p:spPr bwMode="auto">
              <a:xfrm>
                <a:off x="624" y="2880"/>
                <a:ext cx="144" cy="0"/>
              </a:xfrm>
              <a:prstGeom prst="line">
                <a:avLst/>
              </a:prstGeom>
              <a:grp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b="0"/>
              </a:p>
            </p:txBody>
          </p:sp>
          <p:sp>
            <p:nvSpPr>
              <p:cNvPr id="59" name="Line 14"/>
              <p:cNvSpPr>
                <a:spLocks noChangeAspect="1" noChangeShapeType="1"/>
              </p:cNvSpPr>
              <p:nvPr/>
            </p:nvSpPr>
            <p:spPr bwMode="auto">
              <a:xfrm flipV="1">
                <a:off x="768" y="2832"/>
                <a:ext cx="144" cy="48"/>
              </a:xfrm>
              <a:prstGeom prst="line">
                <a:avLst/>
              </a:prstGeom>
              <a:grp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b="0"/>
              </a:p>
            </p:txBody>
          </p:sp>
          <p:sp>
            <p:nvSpPr>
              <p:cNvPr id="60" name="Line 15"/>
              <p:cNvSpPr>
                <a:spLocks noChangeAspect="1" noChangeShapeType="1"/>
              </p:cNvSpPr>
              <p:nvPr/>
            </p:nvSpPr>
            <p:spPr bwMode="auto">
              <a:xfrm flipH="1">
                <a:off x="672" y="3072"/>
                <a:ext cx="96" cy="192"/>
              </a:xfrm>
              <a:prstGeom prst="line">
                <a:avLst/>
              </a:prstGeom>
              <a:grp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b="0"/>
              </a:p>
            </p:txBody>
          </p:sp>
          <p:sp>
            <p:nvSpPr>
              <p:cNvPr id="61" name="Line 16"/>
              <p:cNvSpPr>
                <a:spLocks noChangeAspect="1" noChangeShapeType="1"/>
              </p:cNvSpPr>
              <p:nvPr/>
            </p:nvSpPr>
            <p:spPr bwMode="auto">
              <a:xfrm>
                <a:off x="768" y="3072"/>
                <a:ext cx="144" cy="192"/>
              </a:xfrm>
              <a:prstGeom prst="line">
                <a:avLst/>
              </a:prstGeom>
              <a:grp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b="0"/>
              </a:p>
            </p:txBody>
          </p:sp>
        </p:grpSp>
      </p:grpSp>
      <p:grpSp>
        <p:nvGrpSpPr>
          <p:cNvPr id="16" name="Gruppieren 99"/>
          <p:cNvGrpSpPr>
            <a:grpSpLocks/>
          </p:cNvGrpSpPr>
          <p:nvPr/>
        </p:nvGrpSpPr>
        <p:grpSpPr bwMode="auto">
          <a:xfrm>
            <a:off x="5724525" y="3452813"/>
            <a:ext cx="1584325" cy="1008062"/>
            <a:chOff x="4644008" y="3573016"/>
            <a:chExt cx="1584176" cy="1008112"/>
          </a:xfrm>
        </p:grpSpPr>
        <p:sp>
          <p:nvSpPr>
            <p:cNvPr id="4130" name="Line 26"/>
            <p:cNvSpPr>
              <a:spLocks noChangeShapeType="1"/>
            </p:cNvSpPr>
            <p:nvPr/>
          </p:nvSpPr>
          <p:spPr bwMode="auto">
            <a:xfrm>
              <a:off x="4644008" y="4365104"/>
              <a:ext cx="504056" cy="216024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1" name="Line 26"/>
            <p:cNvSpPr>
              <a:spLocks noChangeShapeType="1"/>
            </p:cNvSpPr>
            <p:nvPr/>
          </p:nvSpPr>
          <p:spPr bwMode="auto">
            <a:xfrm flipV="1">
              <a:off x="4644008" y="4005064"/>
              <a:ext cx="1584176" cy="360040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32" name="Line 26"/>
            <p:cNvSpPr>
              <a:spLocks noChangeShapeType="1"/>
            </p:cNvSpPr>
            <p:nvPr/>
          </p:nvSpPr>
          <p:spPr bwMode="auto">
            <a:xfrm flipV="1">
              <a:off x="4644008" y="3573016"/>
              <a:ext cx="504056" cy="792088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7" name="Gruppieren 109"/>
          <p:cNvGrpSpPr>
            <a:grpSpLocks/>
          </p:cNvGrpSpPr>
          <p:nvPr/>
        </p:nvGrpSpPr>
        <p:grpSpPr bwMode="auto">
          <a:xfrm>
            <a:off x="4572000" y="3956050"/>
            <a:ext cx="2376488" cy="1873250"/>
            <a:chOff x="4355976" y="4077072"/>
            <a:chExt cx="2376611" cy="1872606"/>
          </a:xfrm>
        </p:grpSpPr>
        <p:grpSp>
          <p:nvGrpSpPr>
            <p:cNvPr id="4121" name="Group 75"/>
            <p:cNvGrpSpPr>
              <a:grpSpLocks noChangeAspect="1"/>
            </p:cNvGrpSpPr>
            <p:nvPr/>
          </p:nvGrpSpPr>
          <p:grpSpPr bwMode="auto">
            <a:xfrm>
              <a:off x="5220072" y="4077072"/>
              <a:ext cx="431800" cy="1028700"/>
              <a:chOff x="4080" y="3360"/>
              <a:chExt cx="264" cy="614"/>
            </a:xfrm>
          </p:grpSpPr>
          <p:sp>
            <p:nvSpPr>
              <p:cNvPr id="70" name="Oval 76"/>
              <p:cNvSpPr>
                <a:spLocks noChangeAspect="1" noChangeArrowheads="1"/>
              </p:cNvSpPr>
              <p:nvPr/>
            </p:nvSpPr>
            <p:spPr bwMode="auto">
              <a:xfrm>
                <a:off x="4080" y="3360"/>
                <a:ext cx="177" cy="178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eaLnBrk="1" hangingPunct="1">
                  <a:defRPr/>
                </a:pPr>
                <a:endParaRPr lang="de-DE" sz="2400" b="0"/>
              </a:p>
            </p:txBody>
          </p:sp>
          <p:sp>
            <p:nvSpPr>
              <p:cNvPr id="71" name="Line 7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175" y="3534"/>
                <a:ext cx="0" cy="271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 b="0"/>
              </a:p>
            </p:txBody>
          </p:sp>
          <p:sp>
            <p:nvSpPr>
              <p:cNvPr id="72" name="Line 78"/>
              <p:cNvSpPr>
                <a:spLocks noChangeAspect="1" noChangeShapeType="1"/>
              </p:cNvSpPr>
              <p:nvPr/>
            </p:nvSpPr>
            <p:spPr bwMode="auto">
              <a:xfrm>
                <a:off x="4175" y="3601"/>
                <a:ext cx="169" cy="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 b="0"/>
              </a:p>
            </p:txBody>
          </p:sp>
          <p:sp>
            <p:nvSpPr>
              <p:cNvPr id="73" name="Line 79"/>
              <p:cNvSpPr>
                <a:spLocks noChangeAspect="1" noChangeShapeType="1"/>
              </p:cNvSpPr>
              <p:nvPr/>
            </p:nvSpPr>
            <p:spPr bwMode="auto">
              <a:xfrm flipH="1">
                <a:off x="4107" y="3601"/>
                <a:ext cx="68" cy="102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 b="0"/>
              </a:p>
            </p:txBody>
          </p:sp>
          <p:sp>
            <p:nvSpPr>
              <p:cNvPr id="74" name="Line 80"/>
              <p:cNvSpPr>
                <a:spLocks noChangeAspect="1" noChangeShapeType="1"/>
              </p:cNvSpPr>
              <p:nvPr/>
            </p:nvSpPr>
            <p:spPr bwMode="auto">
              <a:xfrm flipH="1">
                <a:off x="4107" y="3805"/>
                <a:ext cx="68" cy="169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 b="0"/>
              </a:p>
            </p:txBody>
          </p:sp>
          <p:sp>
            <p:nvSpPr>
              <p:cNvPr id="75" name="Line 81"/>
              <p:cNvSpPr>
                <a:spLocks noChangeAspect="1" noChangeShapeType="1"/>
              </p:cNvSpPr>
              <p:nvPr/>
            </p:nvSpPr>
            <p:spPr bwMode="auto">
              <a:xfrm>
                <a:off x="4175" y="3805"/>
                <a:ext cx="135" cy="135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 b="0"/>
              </a:p>
            </p:txBody>
          </p:sp>
        </p:grpSp>
        <p:sp>
          <p:nvSpPr>
            <p:cNvPr id="4122" name="Line 93"/>
            <p:cNvSpPr>
              <a:spLocks noChangeShapeType="1"/>
            </p:cNvSpPr>
            <p:nvPr/>
          </p:nvSpPr>
          <p:spPr bwMode="auto">
            <a:xfrm>
              <a:off x="4355976" y="4509120"/>
              <a:ext cx="935980" cy="744"/>
            </a:xfrm>
            <a:prstGeom prst="line">
              <a:avLst/>
            </a:prstGeom>
            <a:noFill/>
            <a:ln w="44450">
              <a:solidFill>
                <a:srgbClr val="C00000"/>
              </a:solidFill>
              <a:prstDash val="sysDash"/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3" name="Text Box 33"/>
            <p:cNvSpPr txBox="1">
              <a:spLocks noChangeAspect="1" noChangeArrowheads="1"/>
            </p:cNvSpPr>
            <p:nvPr/>
          </p:nvSpPr>
          <p:spPr bwMode="auto">
            <a:xfrm>
              <a:off x="4932040" y="5157192"/>
              <a:ext cx="1800547" cy="792486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18000" bIns="36000"/>
            <a:lstStyle>
              <a:lvl1pPr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1pPr>
              <a:lvl2pPr marL="742950" indent="-285750"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2pPr>
              <a:lvl3pPr marL="1143000" indent="-228600"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3pPr>
              <a:lvl4pPr marL="1600200" indent="-228600"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4pPr>
              <a:lvl5pPr marL="2057400" indent="-228600"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bg2"/>
                  </a:solidFill>
                  <a:latin typeface="Microsoft Sans Serif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de-DE" altLang="de-DE" sz="2400" b="0">
                  <a:solidFill>
                    <a:srgbClr val="000000"/>
                  </a:solidFill>
                </a:rPr>
                <a:t>Vermittelnde Handlung</a:t>
              </a:r>
              <a:endParaRPr lang="de-DE" altLang="de-DE" sz="2400" b="0"/>
            </a:p>
          </p:txBody>
        </p:sp>
      </p:grpSp>
      <p:pic>
        <p:nvPicPr>
          <p:cNvPr id="4120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963" y="5332413"/>
            <a:ext cx="10858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0760" y="381000"/>
            <a:ext cx="5181600" cy="457200"/>
          </a:xfrm>
        </p:spPr>
        <p:txBody>
          <a:bodyPr/>
          <a:lstStyle/>
          <a:p>
            <a:pPr eaLnBrk="1" hangingPunct="1"/>
            <a:r>
              <a:rPr lang="de-DE" altLang="de-DE" dirty="0">
                <a:solidFill>
                  <a:srgbClr val="FFCC66"/>
                </a:solidFill>
                <a:latin typeface="Microsoft Sans Serif" pitchFamily="34" charset="0"/>
              </a:rPr>
              <a:t>Berufliche Kompetenzstrukturen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1557338"/>
            <a:ext cx="8007350" cy="4465637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tabLst>
                <a:tab pos="4305300" algn="l"/>
              </a:tabLst>
            </a:pPr>
            <a:r>
              <a:rPr lang="de-DE" altLang="de-DE" sz="2000" dirty="0">
                <a:latin typeface="Microsoft Sans Serif" pitchFamily="34" charset="0"/>
              </a:rPr>
              <a:t>In den Ausbildungsberufen lassen sich grundlegende Kompetenz-stränge erkennen, nach denen Berufe gruppiert werden können. </a:t>
            </a:r>
            <a:br>
              <a:rPr lang="de-DE" altLang="de-DE" sz="2000" dirty="0">
                <a:latin typeface="Microsoft Sans Serif" pitchFamily="34" charset="0"/>
              </a:rPr>
            </a:br>
            <a:r>
              <a:rPr lang="de-DE" altLang="de-DE" sz="2000" dirty="0">
                <a:latin typeface="Microsoft Sans Serif" pitchFamily="34" charset="0"/>
              </a:rPr>
              <a:t>Es gibt Berufe mit besonderer Orientierung auf:</a:t>
            </a:r>
          </a:p>
          <a:p>
            <a:pPr marL="800100" lvl="1" indent="-342900" eaLnBrk="1" hangingPunct="1">
              <a:buFont typeface="Wingdings" pitchFamily="2" charset="2"/>
              <a:buChar char="§"/>
              <a:tabLst>
                <a:tab pos="4305300" algn="l"/>
              </a:tabLst>
            </a:pPr>
            <a:r>
              <a:rPr lang="de-DE" altLang="de-DE" sz="2000" dirty="0" smtClean="0">
                <a:latin typeface="Microsoft Sans Serif" pitchFamily="34" charset="0"/>
              </a:rPr>
              <a:t>die Fertigung als Prozess </a:t>
            </a:r>
            <a:r>
              <a:rPr lang="de-DE" altLang="de-DE" sz="2000" dirty="0" smtClean="0">
                <a:latin typeface="Microsoft Sans Serif" pitchFamily="34" charset="0"/>
                <a:sym typeface="Wingdings" pitchFamily="2" charset="2"/>
              </a:rPr>
              <a:t></a:t>
            </a:r>
            <a:r>
              <a:rPr lang="de-DE" altLang="de-DE" sz="2000" dirty="0" smtClean="0">
                <a:latin typeface="Microsoft Sans Serif" pitchFamily="34" charset="0"/>
              </a:rPr>
              <a:t> Produktherstellung</a:t>
            </a:r>
            <a:br>
              <a:rPr lang="de-DE" altLang="de-DE" sz="2000" dirty="0" smtClean="0">
                <a:latin typeface="Microsoft Sans Serif" pitchFamily="34" charset="0"/>
              </a:rPr>
            </a:br>
            <a:r>
              <a:rPr lang="de-DE" altLang="de-DE" sz="2000" dirty="0" smtClean="0">
                <a:latin typeface="Microsoft Sans Serif" pitchFamily="34" charset="0"/>
              </a:rPr>
              <a:t>(z.B. industrielle Metallberufe, Elektronik FR EG, SHK)</a:t>
            </a:r>
          </a:p>
          <a:p>
            <a:pPr marL="800100" lvl="1" indent="-342900" eaLnBrk="1" hangingPunct="1">
              <a:buFont typeface="Wingdings" pitchFamily="2" charset="2"/>
              <a:buChar char="§"/>
              <a:tabLst>
                <a:tab pos="4305300" algn="l"/>
              </a:tabLst>
            </a:pPr>
            <a:r>
              <a:rPr lang="de-DE" altLang="de-DE" sz="2000" dirty="0" smtClean="0">
                <a:latin typeface="Microsoft Sans Serif" pitchFamily="34" charset="0"/>
              </a:rPr>
              <a:t>das gegenständliche System als fester Größe </a:t>
            </a:r>
            <a:r>
              <a:rPr lang="de-DE" altLang="de-DE" sz="2000" dirty="0" smtClean="0">
                <a:latin typeface="Microsoft Sans Serif" pitchFamily="34" charset="0"/>
                <a:sym typeface="Wingdings" pitchFamily="2" charset="2"/>
              </a:rPr>
              <a:t> Diagnostik</a:t>
            </a:r>
            <a:br>
              <a:rPr lang="de-DE" altLang="de-DE" sz="2000" dirty="0" smtClean="0">
                <a:latin typeface="Microsoft Sans Serif" pitchFamily="34" charset="0"/>
                <a:sym typeface="Wingdings" pitchFamily="2" charset="2"/>
              </a:rPr>
            </a:br>
            <a:r>
              <a:rPr lang="de-DE" altLang="de-DE" sz="2000" dirty="0" smtClean="0">
                <a:latin typeface="Microsoft Sans Serif" pitchFamily="34" charset="0"/>
                <a:sym typeface="Wingdings" pitchFamily="2" charset="2"/>
              </a:rPr>
              <a:t>(</a:t>
            </a:r>
            <a:r>
              <a:rPr lang="de-DE" altLang="de-DE" sz="2000" dirty="0" smtClean="0">
                <a:latin typeface="Microsoft Sans Serif" pitchFamily="34" charset="0"/>
              </a:rPr>
              <a:t>z.B. Mechatronik, Elektronik, SHK)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4305300" algn="l"/>
              </a:tabLst>
            </a:pPr>
            <a:r>
              <a:rPr lang="de-DE" altLang="de-DE" sz="2000" dirty="0" smtClean="0">
                <a:latin typeface="Microsoft Sans Serif" pitchFamily="34" charset="0"/>
              </a:rPr>
              <a:t>die Kunden (mit stark interaktiven Anteilen) </a:t>
            </a:r>
            <a:r>
              <a:rPr lang="de-DE" altLang="de-DE" sz="2000" dirty="0" smtClean="0">
                <a:latin typeface="Microsoft Sans Serif" pitchFamily="34" charset="0"/>
                <a:sym typeface="Wingdings" pitchFamily="2" charset="2"/>
              </a:rPr>
              <a:t> </a:t>
            </a:r>
            <a:r>
              <a:rPr lang="de-DE" altLang="de-DE" sz="2000" dirty="0" smtClean="0">
                <a:latin typeface="Microsoft Sans Serif" pitchFamily="34" charset="0"/>
              </a:rPr>
              <a:t>Verkauf, </a:t>
            </a:r>
            <a:r>
              <a:rPr lang="de-DE" altLang="de-DE" sz="2000" dirty="0" smtClean="0">
                <a:latin typeface="Microsoft Sans Serif" pitchFamily="34" charset="0"/>
                <a:sym typeface="Wingdings" pitchFamily="2" charset="2"/>
              </a:rPr>
              <a:t>Service</a:t>
            </a:r>
            <a:r>
              <a:rPr lang="de-DE" altLang="de-DE" sz="2000" dirty="0" smtClean="0">
                <a:latin typeface="Microsoft Sans Serif" pitchFamily="34" charset="0"/>
              </a:rPr>
              <a:t> </a:t>
            </a:r>
            <a:r>
              <a:rPr lang="de-DE" altLang="de-DE" sz="2000" dirty="0" smtClean="0">
                <a:latin typeface="Microsoft Sans Serif" pitchFamily="34" charset="0"/>
                <a:sym typeface="Wingdings" pitchFamily="2" charset="2"/>
              </a:rPr>
              <a:t/>
            </a:r>
            <a:br>
              <a:rPr lang="de-DE" altLang="de-DE" sz="2000" dirty="0" smtClean="0">
                <a:latin typeface="Microsoft Sans Serif" pitchFamily="34" charset="0"/>
                <a:sym typeface="Wingdings" pitchFamily="2" charset="2"/>
              </a:rPr>
            </a:br>
            <a:r>
              <a:rPr lang="de-DE" altLang="de-DE" sz="2000" dirty="0" smtClean="0">
                <a:latin typeface="Microsoft Sans Serif" pitchFamily="34" charset="0"/>
              </a:rPr>
              <a:t>(z.B. Metallbau, SHK, Elektronik Fachrichtung Energie- und Gebäudetechnik, Verkauf, Beratung, Callcenter)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4305300" algn="l"/>
              </a:tabLst>
            </a:pPr>
            <a:r>
              <a:rPr lang="de-DE" altLang="de-DE" sz="2000" dirty="0" smtClean="0">
                <a:latin typeface="Microsoft Sans Serif" pitchFamily="34" charset="0"/>
              </a:rPr>
              <a:t>den Geschäftsprozess anderer </a:t>
            </a:r>
            <a:r>
              <a:rPr lang="de-DE" altLang="de-DE" sz="2000" dirty="0" smtClean="0">
                <a:latin typeface="Microsoft Sans Serif" pitchFamily="34" charset="0"/>
                <a:sym typeface="Wingdings" pitchFamily="2" charset="2"/>
              </a:rPr>
              <a:t> Berücksichtigung unterschiedlicher Perspektiven </a:t>
            </a:r>
            <a:r>
              <a:rPr lang="de-DE" altLang="de-DE" sz="2000" dirty="0" smtClean="0">
                <a:latin typeface="Microsoft Sans Serif" pitchFamily="34" charset="0"/>
              </a:rPr>
              <a:t>(z.B. IT-Berufe)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4305300" algn="l"/>
              </a:tabLst>
            </a:pPr>
            <a:r>
              <a:rPr lang="de-DE" altLang="de-DE" sz="2000" dirty="0" smtClean="0">
                <a:latin typeface="Microsoft Sans Serif" pitchFamily="34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8652" y="44450"/>
            <a:ext cx="6119812" cy="981075"/>
          </a:xfrm>
        </p:spPr>
        <p:txBody>
          <a:bodyPr/>
          <a:lstStyle/>
          <a:p>
            <a:pPr eaLnBrk="1" hangingPunct="1"/>
            <a:r>
              <a:rPr lang="de-DE" altLang="de-DE" dirty="0" smtClean="0">
                <a:solidFill>
                  <a:srgbClr val="FFCC66"/>
                </a:solidFill>
                <a:latin typeface="Microsoft Sans Serif" pitchFamily="34" charset="0"/>
              </a:rPr>
              <a:t>Kompetenzschwerpunkt:</a:t>
            </a:r>
            <a:br>
              <a:rPr lang="de-DE" altLang="de-DE" dirty="0" smtClean="0">
                <a:solidFill>
                  <a:srgbClr val="FFCC66"/>
                </a:solidFill>
                <a:latin typeface="Microsoft Sans Serif" pitchFamily="34" charset="0"/>
              </a:rPr>
            </a:br>
            <a:r>
              <a:rPr lang="de-DE" altLang="de-DE" dirty="0" smtClean="0">
                <a:solidFill>
                  <a:srgbClr val="FFCC66"/>
                </a:solidFill>
                <a:latin typeface="Microsoft Sans Serif" pitchFamily="34" charset="0"/>
              </a:rPr>
              <a:t>Fertigung, Montage/Installation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80400" cy="4679950"/>
          </a:xfrm>
        </p:spPr>
        <p:txBody>
          <a:bodyPr/>
          <a:lstStyle/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de-DE" altLang="de-DE" sz="2000" dirty="0" smtClean="0">
                <a:latin typeface="Microsoft Sans Serif" pitchFamily="34" charset="0"/>
              </a:rPr>
              <a:t>Imagination des Zustands des fertigen Produktes vor dem Hintergrund des Einsatzes technischer Kommunikationsmittel,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de-DE" altLang="de-DE" sz="2000" dirty="0" smtClean="0">
                <a:latin typeface="Microsoft Sans Serif" pitchFamily="34" charset="0"/>
              </a:rPr>
              <a:t>Gedankliche Vorwegnahme von Fertigungsprozessen  oder alternativer Installationen im Gebäude in der Planung generell.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de-DE" altLang="de-DE" sz="2000" dirty="0" smtClean="0">
                <a:latin typeface="Microsoft Sans Serif" pitchFamily="34" charset="0"/>
              </a:rPr>
              <a:t>Berücksichtigung der Bedingungen bei der Fertigung (z.B. Maschinenpark) oder bei der Installation im Gebäude.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de-DE" altLang="de-DE" sz="2000" dirty="0" smtClean="0">
                <a:latin typeface="Microsoft Sans Serif" pitchFamily="34" charset="0"/>
              </a:rPr>
              <a:t>Entwicklung von Kriterien für den Einsatz von </a:t>
            </a:r>
            <a:r>
              <a:rPr lang="de-DE" altLang="de-DE" sz="2000" dirty="0" err="1" smtClean="0">
                <a:latin typeface="Microsoft Sans Serif" pitchFamily="34" charset="0"/>
              </a:rPr>
              <a:t>Systemkomponen-ten</a:t>
            </a:r>
            <a:r>
              <a:rPr lang="de-DE" altLang="de-DE" sz="2000" dirty="0" smtClean="0">
                <a:latin typeface="Microsoft Sans Serif" pitchFamily="34" charset="0"/>
              </a:rPr>
              <a:t>, Werkstoffen, Werkzeugen, Fertigungs- und Prüfverfahren.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de-DE" altLang="de-DE" sz="2000" dirty="0" smtClean="0">
                <a:latin typeface="Microsoft Sans Serif" pitchFamily="34" charset="0"/>
              </a:rPr>
              <a:t>Umsetzung in einem Fertigungs- oder Installationsplan,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de-DE" altLang="de-DE" sz="2000" dirty="0" smtClean="0">
                <a:latin typeface="Microsoft Sans Serif" pitchFamily="34" charset="0"/>
              </a:rPr>
              <a:t>Durchführung der Fertigung oder der Installation unter Berück-</a:t>
            </a:r>
            <a:r>
              <a:rPr lang="de-DE" altLang="de-DE" sz="2000" dirty="0" err="1" smtClean="0">
                <a:latin typeface="Microsoft Sans Serif" pitchFamily="34" charset="0"/>
              </a:rPr>
              <a:t>sichtigung</a:t>
            </a:r>
            <a:r>
              <a:rPr lang="de-DE" altLang="de-DE" sz="2000" dirty="0" smtClean="0">
                <a:latin typeface="Microsoft Sans Serif" pitchFamily="34" charset="0"/>
              </a:rPr>
              <a:t> der Bedingungen, Sicherheits- und  Qualitätsstandards,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de-DE" altLang="de-DE" sz="2000" dirty="0" smtClean="0">
                <a:latin typeface="Microsoft Sans Serif" pitchFamily="34" charset="0"/>
                <a:sym typeface="Wingdings" pitchFamily="2" charset="2"/>
              </a:rPr>
              <a:t>Nachträgliche Bewertung, Sicherstellung der Qualität der Arbeit.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28652" y="44450"/>
            <a:ext cx="6119812" cy="981075"/>
          </a:xfrm>
        </p:spPr>
        <p:txBody>
          <a:bodyPr/>
          <a:lstStyle/>
          <a:p>
            <a:pPr eaLnBrk="1" hangingPunct="1"/>
            <a:r>
              <a:rPr lang="de-DE" altLang="de-DE" dirty="0" smtClean="0">
                <a:solidFill>
                  <a:srgbClr val="FFCC66"/>
                </a:solidFill>
                <a:latin typeface="Microsoft Sans Serif" pitchFamily="34" charset="0"/>
              </a:rPr>
              <a:t>Kompetenzschwerpunkt: </a:t>
            </a:r>
            <a:br>
              <a:rPr lang="de-DE" altLang="de-DE" dirty="0" smtClean="0">
                <a:solidFill>
                  <a:srgbClr val="FFCC66"/>
                </a:solidFill>
                <a:latin typeface="Microsoft Sans Serif" pitchFamily="34" charset="0"/>
              </a:rPr>
            </a:br>
            <a:r>
              <a:rPr lang="de-DE" altLang="de-DE" dirty="0" smtClean="0">
                <a:solidFill>
                  <a:srgbClr val="FFCC66"/>
                </a:solidFill>
                <a:latin typeface="Microsoft Sans Serif" pitchFamily="34" charset="0"/>
              </a:rPr>
              <a:t>Gegenständliches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488238" cy="5040312"/>
          </a:xfrm>
        </p:spPr>
        <p:txBody>
          <a:bodyPr/>
          <a:lstStyle/>
          <a:p>
            <a:pPr marL="0" lvl="1" indent="0" eaLnBrk="1" hangingPunct="1">
              <a:spcBef>
                <a:spcPct val="30000"/>
              </a:spcBef>
              <a:defRPr/>
            </a:pPr>
            <a:r>
              <a:rPr lang="de-DE" sz="2000" dirty="0" smtClean="0">
                <a:latin typeface="Microsoft Sans Serif" pitchFamily="34" charset="0"/>
              </a:rPr>
              <a:t>Wesentliches Merkmal: Fehlerdiagnostik: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de-DE" sz="2000" dirty="0" smtClean="0">
                <a:latin typeface="Microsoft Sans Serif" pitchFamily="34" charset="0"/>
              </a:rPr>
              <a:t>Analyse des Systems von außen nach innen (Diagnostik, Fehlersuche),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de-DE" sz="2000" dirty="0" smtClean="0">
                <a:latin typeface="Microsoft Sans Serif" pitchFamily="34" charset="0"/>
              </a:rPr>
              <a:t>Planung von Maßnahmen zur Fehlerbehebung,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de-DE" sz="2000" dirty="0" smtClean="0">
                <a:latin typeface="Microsoft Sans Serif" pitchFamily="34" charset="0"/>
              </a:rPr>
              <a:t>Fehlerbehebung,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de-DE" sz="2000" dirty="0" smtClean="0">
                <a:latin typeface="Microsoft Sans Serif" pitchFamily="34" charset="0"/>
              </a:rPr>
              <a:t>Inbetriebnahme und Bewertung der Lösung.</a:t>
            </a:r>
          </a:p>
          <a:p>
            <a:pPr marL="0" lvl="1" indent="0" eaLnBrk="1" hangingPunct="1">
              <a:spcBef>
                <a:spcPct val="30000"/>
              </a:spcBef>
              <a:defRPr/>
            </a:pPr>
            <a:endParaRPr lang="de-DE" sz="800" dirty="0" smtClean="0">
              <a:latin typeface="Microsoft Sans Serif" pitchFamily="34" charset="0"/>
            </a:endParaRPr>
          </a:p>
          <a:p>
            <a:pPr marL="0" lvl="1" indent="0" eaLnBrk="1" hangingPunct="1">
              <a:spcBef>
                <a:spcPct val="30000"/>
              </a:spcBef>
              <a:defRPr/>
            </a:pPr>
            <a:r>
              <a:rPr lang="de-DE" sz="2000" dirty="0" smtClean="0">
                <a:latin typeface="Microsoft Sans Serif" pitchFamily="34" charset="0"/>
              </a:rPr>
              <a:t>oder Aufbau eines Systems von Innen heraus, aber bezogen auf seine äußeren Funktionen (ebenfalls produzierend)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de-DE" sz="2000" dirty="0" smtClean="0">
                <a:latin typeface="Microsoft Sans Serif" pitchFamily="34" charset="0"/>
              </a:rPr>
              <a:t>Angestrebte Systemfunktionen festlegen,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de-DE" sz="2000" dirty="0" smtClean="0">
                <a:latin typeface="Microsoft Sans Serif" pitchFamily="34" charset="0"/>
              </a:rPr>
              <a:t>Komponenten auswählen und installieren,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de-DE" sz="2000" dirty="0" smtClean="0">
                <a:latin typeface="Microsoft Sans Serif" pitchFamily="34" charset="0"/>
              </a:rPr>
              <a:t>Fehlerbehebung,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de-DE" sz="2000" dirty="0" smtClean="0">
                <a:latin typeface="Microsoft Sans Serif" pitchFamily="34" charset="0"/>
              </a:rPr>
              <a:t>Inbetriebnahme und Bewertung der Lösung.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27784" y="166688"/>
            <a:ext cx="6047904" cy="792162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de-DE" altLang="de-DE" dirty="0" smtClean="0">
                <a:solidFill>
                  <a:srgbClr val="FFCC66"/>
                </a:solidFill>
                <a:latin typeface="Microsoft Sans Serif" pitchFamily="34" charset="0"/>
              </a:rPr>
              <a:t>Kompetenzschwerpunkt: </a:t>
            </a:r>
            <a:br>
              <a:rPr lang="de-DE" altLang="de-DE" dirty="0" smtClean="0">
                <a:solidFill>
                  <a:srgbClr val="FFCC66"/>
                </a:solidFill>
                <a:latin typeface="Microsoft Sans Serif" pitchFamily="34" charset="0"/>
              </a:rPr>
            </a:br>
            <a:r>
              <a:rPr lang="de-DE" altLang="de-DE" dirty="0" smtClean="0">
                <a:solidFill>
                  <a:srgbClr val="FFCC66"/>
                </a:solidFill>
                <a:latin typeface="Microsoft Sans Serif" pitchFamily="34" charset="0"/>
              </a:rPr>
              <a:t>Kundenorientierung in Service und Verkauf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424862" cy="4321175"/>
          </a:xfrm>
        </p:spPr>
        <p:txBody>
          <a:bodyPr/>
          <a:lstStyle/>
          <a:p>
            <a:pPr marL="714375" lvl="1" indent="-350838" eaLnBrk="1" hangingPunct="1"/>
            <a:r>
              <a:rPr lang="de-DE" altLang="de-DE" sz="2400" dirty="0" smtClean="0">
                <a:latin typeface="Microsoft Sans Serif" pitchFamily="34" charset="0"/>
              </a:rPr>
              <a:t>Übergeordnete Kompetenzdimensionen (Sozial/Personal):</a:t>
            </a:r>
          </a:p>
          <a:p>
            <a:pPr marL="714375" lvl="1" indent="-350838" eaLnBrk="1" hangingPunct="1">
              <a:buFont typeface="Wingdings" pitchFamily="2" charset="2"/>
              <a:buChar char="§"/>
            </a:pPr>
            <a:r>
              <a:rPr lang="de-DE" altLang="de-DE" sz="2400" dirty="0" smtClean="0">
                <a:latin typeface="Microsoft Sans Serif" pitchFamily="34" charset="0"/>
              </a:rPr>
              <a:t>Distanzierung von eigenen Wünschen/Interessen und Hineinversetzen in Andere: Interpretationsfähigkeit bezogen auf Produkt und Interaktion (Sozial)</a:t>
            </a:r>
          </a:p>
          <a:p>
            <a:pPr marL="714375" lvl="1" indent="-350838" eaLnBrk="1" hangingPunct="1">
              <a:buFont typeface="Wingdings" pitchFamily="2" charset="2"/>
              <a:buChar char="§"/>
            </a:pPr>
            <a:r>
              <a:rPr lang="de-DE" altLang="de-DE" sz="2400" dirty="0" smtClean="0">
                <a:latin typeface="Microsoft Sans Serif" pitchFamily="34" charset="0"/>
              </a:rPr>
              <a:t>Berücksichtigung und Abwägung der Möglichkeiten, Bedingungen und Interessen bei der Gestaltung des Prozesses (Personal)</a:t>
            </a:r>
          </a:p>
          <a:p>
            <a:pPr marL="714375" lvl="1" indent="-350838" eaLnBrk="1" hangingPunct="1">
              <a:buFont typeface="Wingdings" pitchFamily="2" charset="2"/>
              <a:buChar char="§"/>
            </a:pPr>
            <a:r>
              <a:rPr lang="de-DE" altLang="de-DE" sz="2400" dirty="0" smtClean="0">
                <a:latin typeface="Microsoft Sans Serif" pitchFamily="34" charset="0"/>
              </a:rPr>
              <a:t>Konstruktive, systemische, projektbezogene Durch-</a:t>
            </a:r>
            <a:r>
              <a:rPr lang="de-DE" altLang="de-DE" sz="2400" dirty="0" err="1" smtClean="0">
                <a:latin typeface="Microsoft Sans Serif" pitchFamily="34" charset="0"/>
              </a:rPr>
              <a:t>dringung</a:t>
            </a:r>
            <a:r>
              <a:rPr lang="de-DE" altLang="de-DE" sz="2400" dirty="0" smtClean="0">
                <a:latin typeface="Microsoft Sans Serif" pitchFamily="34" charset="0"/>
              </a:rPr>
              <a:t> des Kundenwunsches, z.B. Realisierungs-möglichkeiten, Wirtschaftlichkeit (Fachlich)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28552" y="166688"/>
            <a:ext cx="6119912" cy="792162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de-DE" altLang="de-DE" dirty="0" smtClean="0">
                <a:solidFill>
                  <a:srgbClr val="FFCC66"/>
                </a:solidFill>
                <a:latin typeface="Microsoft Sans Serif" pitchFamily="34" charset="0"/>
              </a:rPr>
              <a:t>Kompetenzschwerpunkt: Einfühlung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569325" cy="4321175"/>
          </a:xfrm>
        </p:spPr>
        <p:txBody>
          <a:bodyPr/>
          <a:lstStyle/>
          <a:p>
            <a:pPr marL="714375" lvl="1" indent="-350838" eaLnBrk="1" hangingPunct="1"/>
            <a:r>
              <a:rPr lang="de-DE" altLang="de-DE" sz="2400" dirty="0" smtClean="0">
                <a:latin typeface="Microsoft Sans Serif" pitchFamily="34" charset="0"/>
              </a:rPr>
              <a:t>Übergeordnete Kompetenzdimensionen:</a:t>
            </a:r>
          </a:p>
          <a:p>
            <a:pPr marL="714375" lvl="1" indent="-350838" eaLnBrk="1" hangingPunct="1">
              <a:buFont typeface="Wingdings" pitchFamily="2" charset="2"/>
              <a:buChar char="§"/>
            </a:pPr>
            <a:r>
              <a:rPr lang="de-DE" altLang="de-DE" sz="2400" dirty="0" smtClean="0">
                <a:latin typeface="Microsoft Sans Serif" pitchFamily="34" charset="0"/>
              </a:rPr>
              <a:t>Distanzierung von aber auch Einbringung eigener Wünsche/Interesse bei Hineinversetzen in Andere: Interpretationsfähigkeit bezogen auf Selbstkonzept , Nöte, Wünsche Anderer und die Interaktion (Sozial),</a:t>
            </a:r>
          </a:p>
          <a:p>
            <a:pPr marL="714375" lvl="1" indent="-350838" eaLnBrk="1" hangingPunct="1">
              <a:buFont typeface="Wingdings" pitchFamily="2" charset="2"/>
              <a:buChar char="§"/>
            </a:pPr>
            <a:r>
              <a:rPr lang="de-DE" altLang="de-DE" sz="2400" dirty="0" smtClean="0">
                <a:latin typeface="Microsoft Sans Serif" pitchFamily="34" charset="0"/>
              </a:rPr>
              <a:t>Prozessbezogene Durchdringung des Kundenwunsches, u.a. Aufgabe, Bedingungen, Realisierungsmöglichkeiten, Wirtschaftlichkeit (Fachlich),</a:t>
            </a:r>
          </a:p>
          <a:p>
            <a:pPr marL="714375" lvl="1" indent="-350838" eaLnBrk="1" hangingPunct="1">
              <a:buFont typeface="Wingdings" pitchFamily="2" charset="2"/>
              <a:buChar char="§"/>
            </a:pPr>
            <a:r>
              <a:rPr lang="de-DE" altLang="de-DE" sz="2400" dirty="0" smtClean="0">
                <a:latin typeface="Microsoft Sans Serif" pitchFamily="34" charset="0"/>
              </a:rPr>
              <a:t>Berücksichtigung &amp; Abwägung der Möglichkeiten, Bedingungen und Interessen bei der Gestaltung des Prozesses (Personal).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D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90600" y="6324600"/>
            <a:ext cx="2057400" cy="266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pPr algn="l"/>
            <a:r>
              <a:rPr lang="de-DE" altLang="de-DE" b="0">
                <a:solidFill>
                  <a:schemeClr val="bg1"/>
                </a:solidFill>
                <a:latin typeface="Verdana" pitchFamily="34" charset="0"/>
              </a:rPr>
              <a:t>Folie </a:t>
            </a:r>
            <a:fld id="{571F1AC4-EB6A-424F-95A3-532447550D01}" type="slidenum">
              <a:rPr lang="de-DE" altLang="de-DE" b="0">
                <a:solidFill>
                  <a:schemeClr val="bg1"/>
                </a:solidFill>
                <a:latin typeface="Verdana" pitchFamily="34" charset="0"/>
              </a:rPr>
              <a:pPr algn="l"/>
              <a:t>8</a:t>
            </a:fld>
            <a:r>
              <a:rPr lang="de-DE" altLang="de-DE" b="0">
                <a:solidFill>
                  <a:schemeClr val="bg1"/>
                </a:solidFill>
                <a:latin typeface="Verdana" pitchFamily="34" charset="0"/>
              </a:rPr>
              <a:t> von XYZ</a:t>
            </a:r>
          </a:p>
          <a:p>
            <a:pPr algn="l"/>
            <a:endParaRPr lang="de-DE" altLang="de-DE" b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4579" name="Picture 2" descr="D:\michael kaden\1_1_WEBPOOL\web-content\1_basiselemente\01_logo\br_logo_wei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29188"/>
            <a:ext cx="4264025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762000" y="1752600"/>
            <a:ext cx="727392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1pPr>
            <a:lvl2pPr marL="742950" indent="-28575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2pPr>
            <a:lvl3pPr marL="11430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3pPr>
            <a:lvl4pPr marL="16002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4pPr>
            <a:lvl5pPr marL="2057400" indent="-228600"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Microsoft Sans Serif" pitchFamily="34" charset="0"/>
              </a:defRPr>
            </a:lvl9pPr>
          </a:lstStyle>
          <a:p>
            <a:pPr eaLnBrk="1" hangingPunct="1"/>
            <a:r>
              <a:rPr lang="de-DE" altLang="de-DE" sz="2400" dirty="0">
                <a:solidFill>
                  <a:schemeClr val="bg1"/>
                </a:solidFill>
                <a:latin typeface="Univers 55" pitchFamily="2" charset="0"/>
              </a:rPr>
              <a:t>Fakultät Erziehungswissenschaften</a:t>
            </a:r>
          </a:p>
          <a:p>
            <a:pPr eaLnBrk="1" hangingPunct="1"/>
            <a:r>
              <a:rPr lang="de-DE" altLang="de-DE" sz="2400" b="0" dirty="0">
                <a:solidFill>
                  <a:schemeClr val="bg1"/>
                </a:solidFill>
                <a:latin typeface="Univers 55" pitchFamily="2" charset="0"/>
              </a:rPr>
              <a:t>Institut für Berufliche Fachrichtungen</a:t>
            </a:r>
          </a:p>
          <a:p>
            <a:pPr eaLnBrk="1" hangingPunct="1"/>
            <a:r>
              <a:rPr lang="de-DE" altLang="de-DE" sz="2400" b="0" dirty="0">
                <a:solidFill>
                  <a:schemeClr val="bg1"/>
                </a:solidFill>
                <a:latin typeface="Univers 55" pitchFamily="2" charset="0"/>
              </a:rPr>
              <a:t>Berufliche Fachrichtung Elektrotechnik</a:t>
            </a:r>
          </a:p>
          <a:p>
            <a:pPr eaLnBrk="1" hangingPunct="1"/>
            <a:endParaRPr lang="de-DE" altLang="de-DE" sz="2400" b="0" dirty="0">
              <a:solidFill>
                <a:schemeClr val="bg1"/>
              </a:solidFill>
              <a:latin typeface="Univers 55" pitchFamily="2" charset="0"/>
            </a:endParaRPr>
          </a:p>
          <a:p>
            <a:pPr eaLnBrk="1" hangingPunct="1"/>
            <a:endParaRPr lang="de-DE" altLang="de-DE" sz="2800" dirty="0">
              <a:solidFill>
                <a:schemeClr val="bg1"/>
              </a:solidFill>
              <a:latin typeface="Univers 55" pitchFamily="2" charset="0"/>
            </a:endParaRPr>
          </a:p>
          <a:p>
            <a:pPr eaLnBrk="1" hangingPunct="1"/>
            <a:r>
              <a:rPr lang="de-DE" altLang="de-DE" sz="2800" dirty="0">
                <a:solidFill>
                  <a:schemeClr val="bg1"/>
                </a:solidFill>
                <a:latin typeface="Univers 55" pitchFamily="2" charset="0"/>
              </a:rPr>
              <a:t>Vielen Dank für Ihre Aufmerksamkeit</a:t>
            </a:r>
          </a:p>
          <a:p>
            <a:pPr eaLnBrk="1" hangingPunct="1"/>
            <a:endParaRPr lang="de-DE" altLang="de-DE" sz="1400" b="0" dirty="0">
              <a:solidFill>
                <a:schemeClr val="bg1"/>
              </a:solidFill>
              <a:latin typeface="Univers 55" pitchFamily="2" charset="0"/>
            </a:endParaRPr>
          </a:p>
          <a:p>
            <a:pPr eaLnBrk="1" hangingPunct="1"/>
            <a:r>
              <a:rPr lang="de-DE" altLang="de-DE" sz="2000" b="0" dirty="0">
                <a:solidFill>
                  <a:schemeClr val="bg1"/>
                </a:solidFill>
                <a:latin typeface="Univers 55" pitchFamily="2" charset="0"/>
              </a:rPr>
              <a:t>Prof. Dr. Martin D. Hartmann</a:t>
            </a:r>
          </a:p>
          <a:p>
            <a:pPr eaLnBrk="1" hangingPunct="1"/>
            <a:r>
              <a:rPr lang="de-DE" altLang="de-DE" sz="2000" b="0" dirty="0">
                <a:solidFill>
                  <a:schemeClr val="bg1"/>
                </a:solidFill>
                <a:latin typeface="Univers 55" pitchFamily="2" charset="0"/>
              </a:rPr>
              <a:t>martin.hartmann@tu-dresden.de</a:t>
            </a:r>
          </a:p>
          <a:p>
            <a:pPr eaLnBrk="1" hangingPunct="1"/>
            <a:r>
              <a:rPr lang="de-DE" altLang="de-DE" sz="2000" b="0" dirty="0">
                <a:solidFill>
                  <a:schemeClr val="bg1"/>
                </a:solidFill>
                <a:latin typeface="Univers 55" pitchFamily="2" charset="0"/>
              </a:rPr>
              <a:t>Weberplatz 5, Raum 159</a:t>
            </a:r>
          </a:p>
          <a:p>
            <a:pPr eaLnBrk="1" hangingPunct="1"/>
            <a:r>
              <a:rPr lang="de-DE" altLang="de-DE" sz="2000" b="0" dirty="0">
                <a:solidFill>
                  <a:schemeClr val="bg1"/>
                </a:solidFill>
                <a:latin typeface="Univers 55" pitchFamily="2" charset="0"/>
              </a:rPr>
              <a:t>01217 Dresden</a:t>
            </a:r>
          </a:p>
          <a:p>
            <a:pPr eaLnBrk="1" hangingPunct="1"/>
            <a:r>
              <a:rPr lang="de-DE" altLang="de-DE" sz="2000" b="0" dirty="0">
                <a:solidFill>
                  <a:schemeClr val="bg1"/>
                </a:solidFill>
                <a:latin typeface="Univers 55" pitchFamily="2" charset="0"/>
              </a:rPr>
              <a:t>(0351) 463-37648</a:t>
            </a:r>
          </a:p>
          <a:p>
            <a:pPr eaLnBrk="1" hangingPunct="1"/>
            <a:endParaRPr lang="de-DE" altLang="de-DE" sz="2000" b="0" dirty="0">
              <a:solidFill>
                <a:schemeClr val="bg1"/>
              </a:solidFill>
              <a:latin typeface="Univers 55" pitchFamily="2" charset="0"/>
            </a:endParaRPr>
          </a:p>
          <a:p>
            <a:pPr eaLnBrk="1" hangingPunct="1"/>
            <a:endParaRPr lang="de-DE" altLang="de-DE" sz="2000" b="0" dirty="0">
              <a:solidFill>
                <a:schemeClr val="bg1"/>
              </a:solidFill>
              <a:latin typeface="Univers 55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e_titel-weiss_kopf-alle">
  <a:themeElements>
    <a:clrScheme name="prae_titel-weiss_kopf-al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ae_titel-weiss_kopf-al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Microsoft Sans Serif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Microsoft Sans Serif" panose="020B0604020202020204" pitchFamily="34" charset="0"/>
          </a:defRPr>
        </a:defPPr>
      </a:lstStyle>
    </a:lnDef>
  </a:objectDefaults>
  <a:extraClrSchemeLst>
    <a:extraClrScheme>
      <a:clrScheme name="prae_titel-weiss_kopf-al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_titel-weiss_kopf-al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_titel-weiss_kopf-al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_titel-weiss_kopf-al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_titel-weiss_kopf-al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_titel-weiss_kopf-al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_titel-weiss_kopf-al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prae_titel-weiss_kopf-alle</Template>
  <TotalTime>0</TotalTime>
  <Words>412</Words>
  <Application>Microsoft Office PowerPoint</Application>
  <PresentationFormat>Bildschirmpräsentation (4:3)</PresentationFormat>
  <Paragraphs>73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prae_titel-weiss_kopf-alle</vt:lpstr>
      <vt:lpstr>PowerPoint-Präsentation</vt:lpstr>
      <vt:lpstr>PowerPoint-Präsentation</vt:lpstr>
      <vt:lpstr>Berufliche Kompetenzstrukturen</vt:lpstr>
      <vt:lpstr>Kompetenzschwerpunkt: Fertigung, Montage/Installation</vt:lpstr>
      <vt:lpstr>Kompetenzschwerpunkt:  Gegenständliches System</vt:lpstr>
      <vt:lpstr>Kompetenzschwerpunkt:  Kundenorientierung in Service und Verkauf</vt:lpstr>
      <vt:lpstr>Kompetenzschwerpunkt: Einfühlung</vt:lpstr>
      <vt:lpstr>PowerPoint-Präsentation</vt:lpstr>
    </vt:vector>
  </TitlesOfParts>
  <Company>Fak. EW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Titel der  Power Point Präsentation.</dc:title>
  <dc:creator>HartmannM</dc:creator>
  <cp:lastModifiedBy>iken.draeger</cp:lastModifiedBy>
  <cp:revision>13</cp:revision>
  <dcterms:created xsi:type="dcterms:W3CDTF">2008-03-28T10:49:43Z</dcterms:created>
  <dcterms:modified xsi:type="dcterms:W3CDTF">2015-07-23T13:39:24Z</dcterms:modified>
</cp:coreProperties>
</file>